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9" r:id="rId6"/>
    <p:sldId id="261" r:id="rId7"/>
    <p:sldId id="280" r:id="rId8"/>
    <p:sldId id="281" r:id="rId9"/>
    <p:sldId id="284" r:id="rId10"/>
    <p:sldId id="283" r:id="rId11"/>
    <p:sldId id="285" r:id="rId12"/>
    <p:sldId id="282" r:id="rId13"/>
    <p:sldId id="286" r:id="rId14"/>
    <p:sldId id="287" r:id="rId15"/>
    <p:sldId id="288" r:id="rId16"/>
    <p:sldId id="292" r:id="rId17"/>
    <p:sldId id="293" r:id="rId18"/>
    <p:sldId id="291" r:id="rId19"/>
    <p:sldId id="289" r:id="rId20"/>
    <p:sldId id="290" r:id="rId21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3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0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334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0994967-12C7-446E-A6FD-BAD307F30BA2}" type="datetime1">
              <a:rPr lang="pl-PL" smtClean="0"/>
              <a:t>2022-11-22</a:t>
            </a:fld>
            <a:endParaRPr lang="pl-PL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2.png>
</file>

<file path=ppt/media/image3.jp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FCD24CE-3EFB-4D5E-8729-9ABD5B34DCA6}" type="datetime1">
              <a:rPr lang="pl-PL" noProof="1" dirty="0" smtClean="0"/>
              <a:t>2022-11-22</a:t>
            </a:fld>
            <a:endParaRPr lang="pl-PL" noProof="1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1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1"/>
              <a:t>Drugi poziom</a:t>
            </a:r>
          </a:p>
          <a:p>
            <a:pPr lvl="2" rtl="0"/>
            <a:r>
              <a:rPr lang="pl-PL" noProof="1"/>
              <a:t>Trzeci poziom</a:t>
            </a:r>
          </a:p>
          <a:p>
            <a:pPr lvl="3" rtl="0"/>
            <a:r>
              <a:rPr lang="pl-PL" noProof="1"/>
              <a:t>Czwarty poziom</a:t>
            </a:r>
          </a:p>
          <a:p>
            <a:pPr lvl="4" rtl="0"/>
            <a:r>
              <a:rPr lang="pl-PL" noProof="1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pl-PL" noProof="1" dirty="0" smtClean="0"/>
              <a:t>‹#›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1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noProof="1" smtClean="0"/>
              <a:t>1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88467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341866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34206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618799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781798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948577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402687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5705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60494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96909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17259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13173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64501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48752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34496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a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8235E1F7-5514-47B3-B892-D71C077D5443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ED0897-2EB5-4B81-9B8E-D7117462AB7E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AE0A06-A39B-45DC-83C1-AA8549BD34ED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770F0F-2AAB-41E1-995C-E3A97178E26B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sp>
        <p:nvSpPr>
          <p:cNvPr id="60" name="Pole tekstow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Pole tekstow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9166D4-7E48-4CA9-8748-0E33CD7B5EAA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zecia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2E2CB3-EB63-4863-9302-B2144476FBD2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E29F5E-4C85-43E9-8DCE-B03F2651826F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DC8BF0-11BA-4AB6-ABAA-386D8B77D46C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971631-F060-4DF6-9516-5056E797704B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B96A8F-B06B-46BC-A5CE-6C079583E7C5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3E96D4-C90B-47E9-B2E5-F7C86607136F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D4A7C4-BCB4-487B-845A-BD057D77DA95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440D1E-1552-4B21-A55E-8EFDB74939F7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F9C3F6-4267-41AF-B94F-271D869EB173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C5F529-80A8-48F6-90C4-5BFB3C457680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A8F27F-918C-4356-95CF-AE53BAEECA9C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F84AED-B032-4F6C-B9BA-BA5EB079071D}" type="datetime1">
              <a:rPr lang="pl-PL" noProof="0" smtClean="0"/>
              <a:t>2022-11-22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a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a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a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l-PL" noProof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EF1514C4-3D85-4DC2-BE67-C585F335BC59}" type="datetime1">
              <a:rPr lang="pl-PL" noProof="0" smtClean="0"/>
              <a:t>2022-11-22</a:t>
            </a:fld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a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Prostokąt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pic>
          <p:nvPicPr>
            <p:cNvPr id="12" name="Obraz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az 4" descr="Powierzchnia czerwonej tekstury cyfrowej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alphaModFix/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grpSp>
        <p:nvGrpSpPr>
          <p:cNvPr id="14" name="Grupa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Prostokąt z rogami zaokrąglonymi po przekątnej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Dowolny kształt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Dowolny kształt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Dowolny kształt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Dowolny kształt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Dowolny kształt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Dowolny kształt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Dowolny kształt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Dowolny kształt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Dowolny kształt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Prostokąt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Dowolny kształt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Dowolny kształt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Dowolny kształt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Dowolny kształt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Dowolny kształt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Dowolny kształt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Dowolny kształt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Dowolny kształt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Dowolny kształt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Prostokąt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sz="1800" dirty="0"/>
              <a:t>Kurs </a:t>
            </a:r>
            <a:r>
              <a:rPr lang="pl-PL" sz="1800" dirty="0" err="1"/>
              <a:t>Pentestera</a:t>
            </a:r>
            <a:r>
              <a:rPr lang="pl-PL" sz="1800" dirty="0"/>
              <a:t> 22/23</a:t>
            </a:r>
            <a:br>
              <a:rPr lang="pl-PL" dirty="0"/>
            </a:br>
            <a:r>
              <a:rPr lang="pl-PL" dirty="0"/>
              <a:t>Enumeracja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l-PL" dirty="0"/>
              <a:t>Maksymilian Górski</a:t>
            </a:r>
          </a:p>
        </p:txBody>
      </p:sp>
      <p:sp>
        <p:nvSpPr>
          <p:cNvPr id="38" name="Prostokąt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3DC23D8F-B76E-E7ED-1C61-BBFC1B74F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8557" y="4953255"/>
            <a:ext cx="2147893" cy="1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NMAP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2" name="Symbol zastępczy zawartości 6">
            <a:extLst>
              <a:ext uri="{FF2B5EF4-FFF2-40B4-BE49-F238E27FC236}">
                <a16:creationId xmlns:a16="http://schemas.microsoft.com/office/drawing/2014/main" id="{5D2F700A-B0BA-D498-45B8-5436B9737AB9}"/>
              </a:ext>
            </a:extLst>
          </p:cNvPr>
          <p:cNvSpPr txBox="1">
            <a:spLocks/>
          </p:cNvSpPr>
          <p:nvPr/>
        </p:nvSpPr>
        <p:spPr>
          <a:xfrm>
            <a:off x="1529841" y="1720158"/>
            <a:ext cx="9129131" cy="3802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Narzędzie typu </a:t>
            </a:r>
            <a:r>
              <a:rPr lang="pl-PL" i="1" dirty="0"/>
              <a:t>Network Security </a:t>
            </a:r>
            <a:r>
              <a:rPr lang="pl-PL" i="1" dirty="0" err="1"/>
              <a:t>Scanner</a:t>
            </a:r>
            <a:endParaRPr lang="pl-PL" i="1" dirty="0"/>
          </a:p>
          <a:p>
            <a:r>
              <a:rPr lang="pl-PL" dirty="0"/>
              <a:t>Inteligentne wykorzystanie podstawowych funkcjonalności komunikacji sieciowej</a:t>
            </a:r>
          </a:p>
          <a:p>
            <a:r>
              <a:rPr lang="pl-PL" dirty="0"/>
              <a:t>Oficjalna dokumentacja: </a:t>
            </a:r>
            <a:r>
              <a:rPr lang="pl-PL" i="1" dirty="0"/>
              <a:t>https://nmap.org/</a:t>
            </a:r>
          </a:p>
        </p:txBody>
      </p:sp>
    </p:spTree>
    <p:extLst>
      <p:ext uri="{BB962C8B-B14F-4D97-AF65-F5344CB8AC3E}">
        <p14:creationId xmlns:p14="http://schemas.microsoft.com/office/powerpoint/2010/main" val="3915216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 err="1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Nmap</a:t>
            </a:r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 - możliwości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2" name="Symbol zastępczy zawartości 6">
            <a:extLst>
              <a:ext uri="{FF2B5EF4-FFF2-40B4-BE49-F238E27FC236}">
                <a16:creationId xmlns:a16="http://schemas.microsoft.com/office/drawing/2014/main" id="{5D2F700A-B0BA-D498-45B8-5436B9737AB9}"/>
              </a:ext>
            </a:extLst>
          </p:cNvPr>
          <p:cNvSpPr txBox="1">
            <a:spLocks/>
          </p:cNvSpPr>
          <p:nvPr/>
        </p:nvSpPr>
        <p:spPr>
          <a:xfrm>
            <a:off x="1529843" y="1456161"/>
            <a:ext cx="3721168" cy="4274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dirty="0"/>
              <a:t>Skanowanie:</a:t>
            </a:r>
          </a:p>
          <a:p>
            <a:r>
              <a:rPr lang="pl-PL" dirty="0"/>
              <a:t>Sieci</a:t>
            </a:r>
          </a:p>
          <a:p>
            <a:r>
              <a:rPr lang="pl-PL" dirty="0"/>
              <a:t>Konkretnych hostów</a:t>
            </a:r>
          </a:p>
          <a:p>
            <a:r>
              <a:rPr lang="pl-PL" dirty="0"/>
              <a:t>Konkretnych portów</a:t>
            </a:r>
          </a:p>
          <a:p>
            <a:pPr marL="0" indent="0">
              <a:buNone/>
            </a:pPr>
            <a:r>
              <a:rPr lang="pl-PL" dirty="0"/>
              <a:t>Dodatkowo:</a:t>
            </a:r>
          </a:p>
          <a:p>
            <a:r>
              <a:rPr lang="pl-PL" dirty="0"/>
              <a:t>Wsparcie silnika testującego podatności</a:t>
            </a:r>
          </a:p>
        </p:txBody>
      </p:sp>
      <p:sp>
        <p:nvSpPr>
          <p:cNvPr id="3" name="Symbol zastępczy zawartości 6">
            <a:extLst>
              <a:ext uri="{FF2B5EF4-FFF2-40B4-BE49-F238E27FC236}">
                <a16:creationId xmlns:a16="http://schemas.microsoft.com/office/drawing/2014/main" id="{E7B0DF0B-C1F9-C4C8-1215-E903B3A3D84A}"/>
              </a:ext>
            </a:extLst>
          </p:cNvPr>
          <p:cNvSpPr txBox="1">
            <a:spLocks/>
          </p:cNvSpPr>
          <p:nvPr/>
        </p:nvSpPr>
        <p:spPr>
          <a:xfrm>
            <a:off x="6094407" y="1456160"/>
            <a:ext cx="3721168" cy="4274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dirty="0"/>
              <a:t>Typy skanów:</a:t>
            </a:r>
          </a:p>
          <a:p>
            <a:r>
              <a:rPr lang="pl-PL" dirty="0"/>
              <a:t>SYN Scan</a:t>
            </a:r>
          </a:p>
          <a:p>
            <a:r>
              <a:rPr lang="pl-PL" dirty="0"/>
              <a:t>UDP Scan</a:t>
            </a:r>
          </a:p>
          <a:p>
            <a:r>
              <a:rPr lang="pl-PL" dirty="0"/>
              <a:t>NULL Scan</a:t>
            </a:r>
          </a:p>
          <a:p>
            <a:r>
              <a:rPr lang="pl-PL" dirty="0"/>
              <a:t>FIN Scan</a:t>
            </a:r>
          </a:p>
          <a:p>
            <a:r>
              <a:rPr lang="pl-PL" dirty="0"/>
              <a:t>X-mas Scan</a:t>
            </a:r>
          </a:p>
        </p:txBody>
      </p:sp>
    </p:spTree>
    <p:extLst>
      <p:ext uri="{BB962C8B-B14F-4D97-AF65-F5344CB8AC3E}">
        <p14:creationId xmlns:p14="http://schemas.microsoft.com/office/powerpoint/2010/main" val="3925723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NMAP – Typy skanów (1)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2" name="Symbol zastępczy zawartości 6">
            <a:extLst>
              <a:ext uri="{FF2B5EF4-FFF2-40B4-BE49-F238E27FC236}">
                <a16:creationId xmlns:a16="http://schemas.microsoft.com/office/drawing/2014/main" id="{5D2F700A-B0BA-D498-45B8-5436B9737AB9}"/>
              </a:ext>
            </a:extLst>
          </p:cNvPr>
          <p:cNvSpPr txBox="1">
            <a:spLocks/>
          </p:cNvSpPr>
          <p:nvPr/>
        </p:nvSpPr>
        <p:spPr>
          <a:xfrm>
            <a:off x="2299030" y="1559843"/>
            <a:ext cx="3096479" cy="548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b="1" dirty="0"/>
              <a:t>Skan </a:t>
            </a:r>
            <a:r>
              <a:rPr lang="pl-PL" b="1" i="1" dirty="0"/>
              <a:t>TCP Connect</a:t>
            </a:r>
            <a:endParaRPr lang="pl-PL" b="1" dirty="0"/>
          </a:p>
        </p:txBody>
      </p:sp>
      <p:sp>
        <p:nvSpPr>
          <p:cNvPr id="5" name="Symbol zastępczy zawartości 6">
            <a:extLst>
              <a:ext uri="{FF2B5EF4-FFF2-40B4-BE49-F238E27FC236}">
                <a16:creationId xmlns:a16="http://schemas.microsoft.com/office/drawing/2014/main" id="{93EC0CDC-3E76-B3C5-7C1D-BEF62B9BC7C7}"/>
              </a:ext>
            </a:extLst>
          </p:cNvPr>
          <p:cNvSpPr txBox="1">
            <a:spLocks/>
          </p:cNvSpPr>
          <p:nvPr/>
        </p:nvSpPr>
        <p:spPr>
          <a:xfrm>
            <a:off x="6673220" y="1559843"/>
            <a:ext cx="3096479" cy="548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b="1" dirty="0"/>
              <a:t>Skan </a:t>
            </a:r>
            <a:r>
              <a:rPr lang="pl-PL" b="1" i="1" dirty="0"/>
              <a:t>SYN</a:t>
            </a:r>
            <a:endParaRPr lang="pl-PL" b="1" dirty="0"/>
          </a:p>
        </p:txBody>
      </p: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65E212FB-470D-8F7B-241F-7C2ACA80B654}"/>
              </a:ext>
            </a:extLst>
          </p:cNvPr>
          <p:cNvCxnSpPr/>
          <p:nvPr/>
        </p:nvCxnSpPr>
        <p:spPr>
          <a:xfrm>
            <a:off x="2562132" y="2831333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A101DEB0-FB5D-6FE6-7843-E0CCFEE85A30}"/>
              </a:ext>
            </a:extLst>
          </p:cNvPr>
          <p:cNvCxnSpPr/>
          <p:nvPr/>
        </p:nvCxnSpPr>
        <p:spPr>
          <a:xfrm>
            <a:off x="5149914" y="2831332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pole tekstowe 7">
            <a:extLst>
              <a:ext uri="{FF2B5EF4-FFF2-40B4-BE49-F238E27FC236}">
                <a16:creationId xmlns:a16="http://schemas.microsoft.com/office/drawing/2014/main" id="{E2ACD6DD-3741-72A2-02C6-9373D9162480}"/>
              </a:ext>
            </a:extLst>
          </p:cNvPr>
          <p:cNvSpPr txBox="1"/>
          <p:nvPr/>
        </p:nvSpPr>
        <p:spPr>
          <a:xfrm>
            <a:off x="2023451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Client</a:t>
            </a: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35D7DA47-B87B-A426-D74E-B7B743E310C1}"/>
              </a:ext>
            </a:extLst>
          </p:cNvPr>
          <p:cNvSpPr txBox="1"/>
          <p:nvPr/>
        </p:nvSpPr>
        <p:spPr>
          <a:xfrm>
            <a:off x="4611233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Server</a:t>
            </a:r>
          </a:p>
        </p:txBody>
      </p:sp>
      <p:cxnSp>
        <p:nvCxnSpPr>
          <p:cNvPr id="12" name="Łącznik prosty ze strzałką 11">
            <a:extLst>
              <a:ext uri="{FF2B5EF4-FFF2-40B4-BE49-F238E27FC236}">
                <a16:creationId xmlns:a16="http://schemas.microsoft.com/office/drawing/2014/main" id="{B025BBE9-66E5-79B4-73B7-CD87A192D69C}"/>
              </a:ext>
            </a:extLst>
          </p:cNvPr>
          <p:cNvCxnSpPr/>
          <p:nvPr/>
        </p:nvCxnSpPr>
        <p:spPr>
          <a:xfrm>
            <a:off x="2688880" y="2831332"/>
            <a:ext cx="2326741" cy="479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Łącznik prosty ze strzałką 12">
            <a:extLst>
              <a:ext uri="{FF2B5EF4-FFF2-40B4-BE49-F238E27FC236}">
                <a16:creationId xmlns:a16="http://schemas.microsoft.com/office/drawing/2014/main" id="{AEBF6096-7B90-870A-5262-1773923C72BC}"/>
              </a:ext>
            </a:extLst>
          </p:cNvPr>
          <p:cNvCxnSpPr/>
          <p:nvPr/>
        </p:nvCxnSpPr>
        <p:spPr>
          <a:xfrm flipH="1">
            <a:off x="2688880" y="3734416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Łącznik prosty ze strzałką 13">
            <a:extLst>
              <a:ext uri="{FF2B5EF4-FFF2-40B4-BE49-F238E27FC236}">
                <a16:creationId xmlns:a16="http://schemas.microsoft.com/office/drawing/2014/main" id="{64D19F4B-C843-CDDA-F94F-532D5B30436B}"/>
              </a:ext>
            </a:extLst>
          </p:cNvPr>
          <p:cNvCxnSpPr/>
          <p:nvPr/>
        </p:nvCxnSpPr>
        <p:spPr>
          <a:xfrm flipH="1">
            <a:off x="2688879" y="3886791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Łącznik prosty ze strzałką 14">
            <a:extLst>
              <a:ext uri="{FF2B5EF4-FFF2-40B4-BE49-F238E27FC236}">
                <a16:creationId xmlns:a16="http://schemas.microsoft.com/office/drawing/2014/main" id="{6447C93D-1EEA-1A77-007B-A015C6705810}"/>
              </a:ext>
            </a:extLst>
          </p:cNvPr>
          <p:cNvCxnSpPr>
            <a:cxnSpLocks/>
          </p:cNvCxnSpPr>
          <p:nvPr/>
        </p:nvCxnSpPr>
        <p:spPr>
          <a:xfrm>
            <a:off x="2688880" y="4587705"/>
            <a:ext cx="2326740" cy="417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429C1278-B615-507C-392A-C80F262E539D}"/>
              </a:ext>
            </a:extLst>
          </p:cNvPr>
          <p:cNvSpPr txBox="1"/>
          <p:nvPr/>
        </p:nvSpPr>
        <p:spPr>
          <a:xfrm>
            <a:off x="3612332" y="2739822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SYN</a:t>
            </a:r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85FB043D-51B2-D8E7-963F-959AF4C8AFAD}"/>
              </a:ext>
            </a:extLst>
          </p:cNvPr>
          <p:cNvSpPr txBox="1"/>
          <p:nvPr/>
        </p:nvSpPr>
        <p:spPr>
          <a:xfrm>
            <a:off x="3612332" y="4088045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ACK</a:t>
            </a:r>
          </a:p>
        </p:txBody>
      </p:sp>
      <p:sp>
        <p:nvSpPr>
          <p:cNvPr id="18" name="pole tekstowe 17">
            <a:extLst>
              <a:ext uri="{FF2B5EF4-FFF2-40B4-BE49-F238E27FC236}">
                <a16:creationId xmlns:a16="http://schemas.microsoft.com/office/drawing/2014/main" id="{537F47D5-1A57-38AB-9FCE-36C383AB46B6}"/>
              </a:ext>
            </a:extLst>
          </p:cNvPr>
          <p:cNvSpPr txBox="1"/>
          <p:nvPr/>
        </p:nvSpPr>
        <p:spPr>
          <a:xfrm>
            <a:off x="3612332" y="3562637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SYN</a:t>
            </a:r>
          </a:p>
        </p:txBody>
      </p:sp>
      <p:sp>
        <p:nvSpPr>
          <p:cNvPr id="19" name="pole tekstowe 18">
            <a:extLst>
              <a:ext uri="{FF2B5EF4-FFF2-40B4-BE49-F238E27FC236}">
                <a16:creationId xmlns:a16="http://schemas.microsoft.com/office/drawing/2014/main" id="{C6BF5404-ACD5-D517-1C21-85E3C44591B8}"/>
              </a:ext>
            </a:extLst>
          </p:cNvPr>
          <p:cNvSpPr txBox="1"/>
          <p:nvPr/>
        </p:nvSpPr>
        <p:spPr>
          <a:xfrm>
            <a:off x="3612332" y="4820590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ACK</a:t>
            </a:r>
          </a:p>
        </p:txBody>
      </p: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CC263960-9E00-0312-E377-126FFF27D88A}"/>
              </a:ext>
            </a:extLst>
          </p:cNvPr>
          <p:cNvCxnSpPr/>
          <p:nvPr/>
        </p:nvCxnSpPr>
        <p:spPr>
          <a:xfrm>
            <a:off x="6950046" y="2831333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Łącznik prosty 20">
            <a:extLst>
              <a:ext uri="{FF2B5EF4-FFF2-40B4-BE49-F238E27FC236}">
                <a16:creationId xmlns:a16="http://schemas.microsoft.com/office/drawing/2014/main" id="{5BCE45A6-3F8D-94DA-4314-C41E968DAAC7}"/>
              </a:ext>
            </a:extLst>
          </p:cNvPr>
          <p:cNvCxnSpPr/>
          <p:nvPr/>
        </p:nvCxnSpPr>
        <p:spPr>
          <a:xfrm>
            <a:off x="9537828" y="2831332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3385E8B7-DBA5-4047-296C-DC39BE6FD78C}"/>
              </a:ext>
            </a:extLst>
          </p:cNvPr>
          <p:cNvSpPr txBox="1"/>
          <p:nvPr/>
        </p:nvSpPr>
        <p:spPr>
          <a:xfrm>
            <a:off x="6411365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Client</a:t>
            </a:r>
          </a:p>
        </p:txBody>
      </p:sp>
      <p:sp>
        <p:nvSpPr>
          <p:cNvPr id="23" name="pole tekstowe 22">
            <a:extLst>
              <a:ext uri="{FF2B5EF4-FFF2-40B4-BE49-F238E27FC236}">
                <a16:creationId xmlns:a16="http://schemas.microsoft.com/office/drawing/2014/main" id="{39832E15-9184-E861-B3FD-744399CC498F}"/>
              </a:ext>
            </a:extLst>
          </p:cNvPr>
          <p:cNvSpPr txBox="1"/>
          <p:nvPr/>
        </p:nvSpPr>
        <p:spPr>
          <a:xfrm>
            <a:off x="8999147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Server</a:t>
            </a:r>
          </a:p>
        </p:txBody>
      </p:sp>
      <p:cxnSp>
        <p:nvCxnSpPr>
          <p:cNvPr id="24" name="Łącznik prosty ze strzałką 23">
            <a:extLst>
              <a:ext uri="{FF2B5EF4-FFF2-40B4-BE49-F238E27FC236}">
                <a16:creationId xmlns:a16="http://schemas.microsoft.com/office/drawing/2014/main" id="{782D57F3-3B97-AC45-E1E2-9CBA6249FB9C}"/>
              </a:ext>
            </a:extLst>
          </p:cNvPr>
          <p:cNvCxnSpPr/>
          <p:nvPr/>
        </p:nvCxnSpPr>
        <p:spPr>
          <a:xfrm>
            <a:off x="7076794" y="2831332"/>
            <a:ext cx="2326741" cy="479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Łącznik prosty ze strzałką 24">
            <a:extLst>
              <a:ext uri="{FF2B5EF4-FFF2-40B4-BE49-F238E27FC236}">
                <a16:creationId xmlns:a16="http://schemas.microsoft.com/office/drawing/2014/main" id="{BA34C266-F5E1-C482-B4C1-19001997D593}"/>
              </a:ext>
            </a:extLst>
          </p:cNvPr>
          <p:cNvCxnSpPr/>
          <p:nvPr/>
        </p:nvCxnSpPr>
        <p:spPr>
          <a:xfrm flipH="1">
            <a:off x="7076794" y="3734416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Łącznik prosty ze strzałką 25">
            <a:extLst>
              <a:ext uri="{FF2B5EF4-FFF2-40B4-BE49-F238E27FC236}">
                <a16:creationId xmlns:a16="http://schemas.microsoft.com/office/drawing/2014/main" id="{FAAFA8D2-5408-2A08-04FF-895053A1FD3B}"/>
              </a:ext>
            </a:extLst>
          </p:cNvPr>
          <p:cNvCxnSpPr/>
          <p:nvPr/>
        </p:nvCxnSpPr>
        <p:spPr>
          <a:xfrm flipH="1">
            <a:off x="7076793" y="3886791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Łącznik prosty ze strzałką 26">
            <a:extLst>
              <a:ext uri="{FF2B5EF4-FFF2-40B4-BE49-F238E27FC236}">
                <a16:creationId xmlns:a16="http://schemas.microsoft.com/office/drawing/2014/main" id="{C093768C-070D-CD39-B177-3107E45610B0}"/>
              </a:ext>
            </a:extLst>
          </p:cNvPr>
          <p:cNvCxnSpPr>
            <a:cxnSpLocks/>
          </p:cNvCxnSpPr>
          <p:nvPr/>
        </p:nvCxnSpPr>
        <p:spPr>
          <a:xfrm>
            <a:off x="7076794" y="4587705"/>
            <a:ext cx="2326740" cy="417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35C3E816-E528-6A34-C315-B80FCFB0F69F}"/>
              </a:ext>
            </a:extLst>
          </p:cNvPr>
          <p:cNvSpPr txBox="1"/>
          <p:nvPr/>
        </p:nvSpPr>
        <p:spPr>
          <a:xfrm>
            <a:off x="8000246" y="2739822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SYN</a:t>
            </a:r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4458085F-C13D-FA7F-E7D9-B5F6161A92C8}"/>
              </a:ext>
            </a:extLst>
          </p:cNvPr>
          <p:cNvSpPr txBox="1"/>
          <p:nvPr/>
        </p:nvSpPr>
        <p:spPr>
          <a:xfrm>
            <a:off x="8000246" y="4088045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ACK</a:t>
            </a:r>
          </a:p>
        </p:txBody>
      </p:sp>
      <p:sp>
        <p:nvSpPr>
          <p:cNvPr id="30" name="pole tekstowe 29">
            <a:extLst>
              <a:ext uri="{FF2B5EF4-FFF2-40B4-BE49-F238E27FC236}">
                <a16:creationId xmlns:a16="http://schemas.microsoft.com/office/drawing/2014/main" id="{CA18DDB0-DF73-CED1-F225-C7AF749043A4}"/>
              </a:ext>
            </a:extLst>
          </p:cNvPr>
          <p:cNvSpPr txBox="1"/>
          <p:nvPr/>
        </p:nvSpPr>
        <p:spPr>
          <a:xfrm>
            <a:off x="8000246" y="3562637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SYN</a:t>
            </a: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36B929B7-8DEA-177D-7F03-DC980722387E}"/>
              </a:ext>
            </a:extLst>
          </p:cNvPr>
          <p:cNvSpPr txBox="1"/>
          <p:nvPr/>
        </p:nvSpPr>
        <p:spPr>
          <a:xfrm>
            <a:off x="8000246" y="4820590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RST</a:t>
            </a:r>
          </a:p>
        </p:txBody>
      </p:sp>
    </p:spTree>
    <p:extLst>
      <p:ext uri="{BB962C8B-B14F-4D97-AF65-F5344CB8AC3E}">
        <p14:creationId xmlns:p14="http://schemas.microsoft.com/office/powerpoint/2010/main" val="2834488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NMAP – Typy skanów (2)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2" name="Symbol zastępczy zawartości 6">
            <a:extLst>
              <a:ext uri="{FF2B5EF4-FFF2-40B4-BE49-F238E27FC236}">
                <a16:creationId xmlns:a16="http://schemas.microsoft.com/office/drawing/2014/main" id="{5D2F700A-B0BA-D498-45B8-5436B9737AB9}"/>
              </a:ext>
            </a:extLst>
          </p:cNvPr>
          <p:cNvSpPr txBox="1">
            <a:spLocks/>
          </p:cNvSpPr>
          <p:nvPr/>
        </p:nvSpPr>
        <p:spPr>
          <a:xfrm>
            <a:off x="2299030" y="1559843"/>
            <a:ext cx="3096479" cy="548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b="1" dirty="0"/>
              <a:t>Skan </a:t>
            </a:r>
            <a:r>
              <a:rPr lang="pl-PL" b="1" i="1" dirty="0"/>
              <a:t>FIN</a:t>
            </a:r>
            <a:endParaRPr lang="pl-PL" b="1" dirty="0"/>
          </a:p>
        </p:txBody>
      </p:sp>
      <p:sp>
        <p:nvSpPr>
          <p:cNvPr id="5" name="Symbol zastępczy zawartości 6">
            <a:extLst>
              <a:ext uri="{FF2B5EF4-FFF2-40B4-BE49-F238E27FC236}">
                <a16:creationId xmlns:a16="http://schemas.microsoft.com/office/drawing/2014/main" id="{93EC0CDC-3E76-B3C5-7C1D-BEF62B9BC7C7}"/>
              </a:ext>
            </a:extLst>
          </p:cNvPr>
          <p:cNvSpPr txBox="1">
            <a:spLocks/>
          </p:cNvSpPr>
          <p:nvPr/>
        </p:nvSpPr>
        <p:spPr>
          <a:xfrm>
            <a:off x="6673220" y="1559843"/>
            <a:ext cx="3096479" cy="548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b="1" dirty="0"/>
              <a:t>Skan </a:t>
            </a:r>
            <a:r>
              <a:rPr lang="pl-PL" b="1" i="1" dirty="0"/>
              <a:t>X-mas</a:t>
            </a:r>
            <a:endParaRPr lang="pl-PL" b="1" dirty="0"/>
          </a:p>
        </p:txBody>
      </p: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65E212FB-470D-8F7B-241F-7C2ACA80B654}"/>
              </a:ext>
            </a:extLst>
          </p:cNvPr>
          <p:cNvCxnSpPr/>
          <p:nvPr/>
        </p:nvCxnSpPr>
        <p:spPr>
          <a:xfrm>
            <a:off x="2562132" y="2831333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A101DEB0-FB5D-6FE6-7843-E0CCFEE85A30}"/>
              </a:ext>
            </a:extLst>
          </p:cNvPr>
          <p:cNvCxnSpPr/>
          <p:nvPr/>
        </p:nvCxnSpPr>
        <p:spPr>
          <a:xfrm>
            <a:off x="5149914" y="2831332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pole tekstowe 7">
            <a:extLst>
              <a:ext uri="{FF2B5EF4-FFF2-40B4-BE49-F238E27FC236}">
                <a16:creationId xmlns:a16="http://schemas.microsoft.com/office/drawing/2014/main" id="{E2ACD6DD-3741-72A2-02C6-9373D9162480}"/>
              </a:ext>
            </a:extLst>
          </p:cNvPr>
          <p:cNvSpPr txBox="1"/>
          <p:nvPr/>
        </p:nvSpPr>
        <p:spPr>
          <a:xfrm>
            <a:off x="2023451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Client</a:t>
            </a: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35D7DA47-B87B-A426-D74E-B7B743E310C1}"/>
              </a:ext>
            </a:extLst>
          </p:cNvPr>
          <p:cNvSpPr txBox="1"/>
          <p:nvPr/>
        </p:nvSpPr>
        <p:spPr>
          <a:xfrm>
            <a:off x="4611233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Server</a:t>
            </a:r>
          </a:p>
        </p:txBody>
      </p:sp>
      <p:cxnSp>
        <p:nvCxnSpPr>
          <p:cNvPr id="12" name="Łącznik prosty ze strzałką 11">
            <a:extLst>
              <a:ext uri="{FF2B5EF4-FFF2-40B4-BE49-F238E27FC236}">
                <a16:creationId xmlns:a16="http://schemas.microsoft.com/office/drawing/2014/main" id="{B025BBE9-66E5-79B4-73B7-CD87A192D69C}"/>
              </a:ext>
            </a:extLst>
          </p:cNvPr>
          <p:cNvCxnSpPr/>
          <p:nvPr/>
        </p:nvCxnSpPr>
        <p:spPr>
          <a:xfrm>
            <a:off x="2687206" y="3101876"/>
            <a:ext cx="2326741" cy="479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429C1278-B615-507C-392A-C80F262E539D}"/>
              </a:ext>
            </a:extLst>
          </p:cNvPr>
          <p:cNvSpPr txBox="1"/>
          <p:nvPr/>
        </p:nvSpPr>
        <p:spPr>
          <a:xfrm>
            <a:off x="3612332" y="2911279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FIN</a:t>
            </a:r>
          </a:p>
        </p:txBody>
      </p: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CC263960-9E00-0312-E377-126FFF27D88A}"/>
              </a:ext>
            </a:extLst>
          </p:cNvPr>
          <p:cNvCxnSpPr/>
          <p:nvPr/>
        </p:nvCxnSpPr>
        <p:spPr>
          <a:xfrm>
            <a:off x="6950046" y="2831333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Łącznik prosty 20">
            <a:extLst>
              <a:ext uri="{FF2B5EF4-FFF2-40B4-BE49-F238E27FC236}">
                <a16:creationId xmlns:a16="http://schemas.microsoft.com/office/drawing/2014/main" id="{5BCE45A6-3F8D-94DA-4314-C41E968DAAC7}"/>
              </a:ext>
            </a:extLst>
          </p:cNvPr>
          <p:cNvCxnSpPr/>
          <p:nvPr/>
        </p:nvCxnSpPr>
        <p:spPr>
          <a:xfrm>
            <a:off x="9537828" y="2831332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3385E8B7-DBA5-4047-296C-DC39BE6FD78C}"/>
              </a:ext>
            </a:extLst>
          </p:cNvPr>
          <p:cNvSpPr txBox="1"/>
          <p:nvPr/>
        </p:nvSpPr>
        <p:spPr>
          <a:xfrm>
            <a:off x="6411365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Client</a:t>
            </a:r>
          </a:p>
        </p:txBody>
      </p:sp>
      <p:sp>
        <p:nvSpPr>
          <p:cNvPr id="23" name="pole tekstowe 22">
            <a:extLst>
              <a:ext uri="{FF2B5EF4-FFF2-40B4-BE49-F238E27FC236}">
                <a16:creationId xmlns:a16="http://schemas.microsoft.com/office/drawing/2014/main" id="{39832E15-9184-E861-B3FD-744399CC498F}"/>
              </a:ext>
            </a:extLst>
          </p:cNvPr>
          <p:cNvSpPr txBox="1"/>
          <p:nvPr/>
        </p:nvSpPr>
        <p:spPr>
          <a:xfrm>
            <a:off x="8999147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Server</a:t>
            </a:r>
          </a:p>
        </p:txBody>
      </p:sp>
      <p:cxnSp>
        <p:nvCxnSpPr>
          <p:cNvPr id="24" name="Łącznik prosty ze strzałką 23">
            <a:extLst>
              <a:ext uri="{FF2B5EF4-FFF2-40B4-BE49-F238E27FC236}">
                <a16:creationId xmlns:a16="http://schemas.microsoft.com/office/drawing/2014/main" id="{782D57F3-3B97-AC45-E1E2-9CBA6249FB9C}"/>
              </a:ext>
            </a:extLst>
          </p:cNvPr>
          <p:cNvCxnSpPr/>
          <p:nvPr/>
        </p:nvCxnSpPr>
        <p:spPr>
          <a:xfrm>
            <a:off x="7086014" y="3178967"/>
            <a:ext cx="2326741" cy="479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Łącznik prosty ze strzałką 24">
            <a:extLst>
              <a:ext uri="{FF2B5EF4-FFF2-40B4-BE49-F238E27FC236}">
                <a16:creationId xmlns:a16="http://schemas.microsoft.com/office/drawing/2014/main" id="{BA34C266-F5E1-C482-B4C1-19001997D593}"/>
              </a:ext>
            </a:extLst>
          </p:cNvPr>
          <p:cNvCxnSpPr/>
          <p:nvPr/>
        </p:nvCxnSpPr>
        <p:spPr>
          <a:xfrm flipH="1">
            <a:off x="7058088" y="4231813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pole tekstowe 2">
            <a:extLst>
              <a:ext uri="{FF2B5EF4-FFF2-40B4-BE49-F238E27FC236}">
                <a16:creationId xmlns:a16="http://schemas.microsoft.com/office/drawing/2014/main" id="{3C15B160-63C3-9F66-57D3-89F49A42C02B}"/>
              </a:ext>
            </a:extLst>
          </p:cNvPr>
          <p:cNvSpPr txBox="1"/>
          <p:nvPr/>
        </p:nvSpPr>
        <p:spPr>
          <a:xfrm>
            <a:off x="7363824" y="2925775"/>
            <a:ext cx="1923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PSH</a:t>
            </a:r>
            <a:r>
              <a:rPr lang="pl-PL" dirty="0"/>
              <a:t>, </a:t>
            </a:r>
            <a:r>
              <a:rPr lang="pl-PL" b="1" dirty="0"/>
              <a:t>URG, FIN</a:t>
            </a:r>
          </a:p>
        </p:txBody>
      </p:sp>
      <p:sp>
        <p:nvSpPr>
          <p:cNvPr id="32" name="Znak mnożenia 31">
            <a:extLst>
              <a:ext uri="{FF2B5EF4-FFF2-40B4-BE49-F238E27FC236}">
                <a16:creationId xmlns:a16="http://schemas.microsoft.com/office/drawing/2014/main" id="{FE20EA9B-F561-65C9-AD9D-1B1F75CA3D8C}"/>
              </a:ext>
            </a:extLst>
          </p:cNvPr>
          <p:cNvSpPr/>
          <p:nvPr/>
        </p:nvSpPr>
        <p:spPr>
          <a:xfrm>
            <a:off x="9537828" y="3734416"/>
            <a:ext cx="554597" cy="533752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FF2766A4-99DD-EEA9-9051-229F61EFE6FF}"/>
              </a:ext>
            </a:extLst>
          </p:cNvPr>
          <p:cNvSpPr txBox="1"/>
          <p:nvPr/>
        </p:nvSpPr>
        <p:spPr>
          <a:xfrm>
            <a:off x="8021203" y="3995109"/>
            <a:ext cx="595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RST</a:t>
            </a:r>
          </a:p>
        </p:txBody>
      </p:sp>
      <p:sp>
        <p:nvSpPr>
          <p:cNvPr id="34" name="Znak mnożenia 33">
            <a:extLst>
              <a:ext uri="{FF2B5EF4-FFF2-40B4-BE49-F238E27FC236}">
                <a16:creationId xmlns:a16="http://schemas.microsoft.com/office/drawing/2014/main" id="{65B15844-5A9B-5F41-FDF7-3E40DF8741AB}"/>
              </a:ext>
            </a:extLst>
          </p:cNvPr>
          <p:cNvSpPr/>
          <p:nvPr/>
        </p:nvSpPr>
        <p:spPr>
          <a:xfrm>
            <a:off x="5183793" y="3681631"/>
            <a:ext cx="554597" cy="533752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35" name="Łącznik prosty ze strzałką 34">
            <a:extLst>
              <a:ext uri="{FF2B5EF4-FFF2-40B4-BE49-F238E27FC236}">
                <a16:creationId xmlns:a16="http://schemas.microsoft.com/office/drawing/2014/main" id="{45279996-FF34-53E0-51AD-B4E5EB1F8EFA}"/>
              </a:ext>
            </a:extLst>
          </p:cNvPr>
          <p:cNvCxnSpPr/>
          <p:nvPr/>
        </p:nvCxnSpPr>
        <p:spPr>
          <a:xfrm flipH="1">
            <a:off x="2667489" y="4215383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DBDF03DD-F852-E038-F7BB-7A047D74F695}"/>
              </a:ext>
            </a:extLst>
          </p:cNvPr>
          <p:cNvSpPr txBox="1"/>
          <p:nvPr/>
        </p:nvSpPr>
        <p:spPr>
          <a:xfrm>
            <a:off x="3630604" y="3978679"/>
            <a:ext cx="595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RST</a:t>
            </a:r>
          </a:p>
        </p:txBody>
      </p:sp>
    </p:spTree>
    <p:extLst>
      <p:ext uri="{BB962C8B-B14F-4D97-AF65-F5344CB8AC3E}">
        <p14:creationId xmlns:p14="http://schemas.microsoft.com/office/powerpoint/2010/main" val="808749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NMAP – Typy skanów (3)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2" name="Symbol zastępczy zawartości 6">
            <a:extLst>
              <a:ext uri="{FF2B5EF4-FFF2-40B4-BE49-F238E27FC236}">
                <a16:creationId xmlns:a16="http://schemas.microsoft.com/office/drawing/2014/main" id="{5D2F700A-B0BA-D498-45B8-5436B9737AB9}"/>
              </a:ext>
            </a:extLst>
          </p:cNvPr>
          <p:cNvSpPr txBox="1">
            <a:spLocks/>
          </p:cNvSpPr>
          <p:nvPr/>
        </p:nvSpPr>
        <p:spPr>
          <a:xfrm>
            <a:off x="2299030" y="1559843"/>
            <a:ext cx="3096479" cy="548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b="1" dirty="0"/>
              <a:t>Skan </a:t>
            </a:r>
            <a:r>
              <a:rPr lang="pl-PL" b="1" i="1" dirty="0"/>
              <a:t>UDP</a:t>
            </a:r>
            <a:endParaRPr lang="pl-PL" b="1" dirty="0"/>
          </a:p>
        </p:txBody>
      </p:sp>
      <p:sp>
        <p:nvSpPr>
          <p:cNvPr id="5" name="Symbol zastępczy zawartości 6">
            <a:extLst>
              <a:ext uri="{FF2B5EF4-FFF2-40B4-BE49-F238E27FC236}">
                <a16:creationId xmlns:a16="http://schemas.microsoft.com/office/drawing/2014/main" id="{93EC0CDC-3E76-B3C5-7C1D-BEF62B9BC7C7}"/>
              </a:ext>
            </a:extLst>
          </p:cNvPr>
          <p:cNvSpPr txBox="1">
            <a:spLocks/>
          </p:cNvSpPr>
          <p:nvPr/>
        </p:nvSpPr>
        <p:spPr>
          <a:xfrm>
            <a:off x="6673220" y="1559843"/>
            <a:ext cx="3096479" cy="548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b="1" dirty="0"/>
              <a:t>Skan </a:t>
            </a:r>
            <a:r>
              <a:rPr lang="pl-PL" b="1" i="1" dirty="0"/>
              <a:t>NULL</a:t>
            </a:r>
            <a:endParaRPr lang="pl-PL" b="1" dirty="0"/>
          </a:p>
        </p:txBody>
      </p: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65E212FB-470D-8F7B-241F-7C2ACA80B654}"/>
              </a:ext>
            </a:extLst>
          </p:cNvPr>
          <p:cNvCxnSpPr/>
          <p:nvPr/>
        </p:nvCxnSpPr>
        <p:spPr>
          <a:xfrm>
            <a:off x="2562132" y="2831333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A101DEB0-FB5D-6FE6-7843-E0CCFEE85A30}"/>
              </a:ext>
            </a:extLst>
          </p:cNvPr>
          <p:cNvCxnSpPr/>
          <p:nvPr/>
        </p:nvCxnSpPr>
        <p:spPr>
          <a:xfrm>
            <a:off x="5149914" y="2831332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pole tekstowe 7">
            <a:extLst>
              <a:ext uri="{FF2B5EF4-FFF2-40B4-BE49-F238E27FC236}">
                <a16:creationId xmlns:a16="http://schemas.microsoft.com/office/drawing/2014/main" id="{E2ACD6DD-3741-72A2-02C6-9373D9162480}"/>
              </a:ext>
            </a:extLst>
          </p:cNvPr>
          <p:cNvSpPr txBox="1"/>
          <p:nvPr/>
        </p:nvSpPr>
        <p:spPr>
          <a:xfrm>
            <a:off x="2023451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Client</a:t>
            </a: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35D7DA47-B87B-A426-D74E-B7B743E310C1}"/>
              </a:ext>
            </a:extLst>
          </p:cNvPr>
          <p:cNvSpPr txBox="1"/>
          <p:nvPr/>
        </p:nvSpPr>
        <p:spPr>
          <a:xfrm>
            <a:off x="4611233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Server</a:t>
            </a:r>
          </a:p>
        </p:txBody>
      </p:sp>
      <p:cxnSp>
        <p:nvCxnSpPr>
          <p:cNvPr id="12" name="Łącznik prosty ze strzałką 11">
            <a:extLst>
              <a:ext uri="{FF2B5EF4-FFF2-40B4-BE49-F238E27FC236}">
                <a16:creationId xmlns:a16="http://schemas.microsoft.com/office/drawing/2014/main" id="{B025BBE9-66E5-79B4-73B7-CD87A192D69C}"/>
              </a:ext>
            </a:extLst>
          </p:cNvPr>
          <p:cNvCxnSpPr/>
          <p:nvPr/>
        </p:nvCxnSpPr>
        <p:spPr>
          <a:xfrm>
            <a:off x="2687206" y="3101876"/>
            <a:ext cx="2326741" cy="479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429C1278-B615-507C-392A-C80F262E539D}"/>
              </a:ext>
            </a:extLst>
          </p:cNvPr>
          <p:cNvSpPr txBox="1"/>
          <p:nvPr/>
        </p:nvSpPr>
        <p:spPr>
          <a:xfrm>
            <a:off x="3105091" y="2866713"/>
            <a:ext cx="1629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UDP </a:t>
            </a:r>
            <a:r>
              <a:rPr lang="pl-PL" b="1" dirty="0" err="1"/>
              <a:t>Request</a:t>
            </a:r>
            <a:endParaRPr lang="pl-PL" b="1" dirty="0"/>
          </a:p>
        </p:txBody>
      </p: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CC263960-9E00-0312-E377-126FFF27D88A}"/>
              </a:ext>
            </a:extLst>
          </p:cNvPr>
          <p:cNvCxnSpPr/>
          <p:nvPr/>
        </p:nvCxnSpPr>
        <p:spPr>
          <a:xfrm>
            <a:off x="6950046" y="2831333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Łącznik prosty 20">
            <a:extLst>
              <a:ext uri="{FF2B5EF4-FFF2-40B4-BE49-F238E27FC236}">
                <a16:creationId xmlns:a16="http://schemas.microsoft.com/office/drawing/2014/main" id="{5BCE45A6-3F8D-94DA-4314-C41E968DAAC7}"/>
              </a:ext>
            </a:extLst>
          </p:cNvPr>
          <p:cNvCxnSpPr/>
          <p:nvPr/>
        </p:nvCxnSpPr>
        <p:spPr>
          <a:xfrm>
            <a:off x="9537828" y="2831332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3385E8B7-DBA5-4047-296C-DC39BE6FD78C}"/>
              </a:ext>
            </a:extLst>
          </p:cNvPr>
          <p:cNvSpPr txBox="1"/>
          <p:nvPr/>
        </p:nvSpPr>
        <p:spPr>
          <a:xfrm>
            <a:off x="6411365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Client</a:t>
            </a:r>
          </a:p>
        </p:txBody>
      </p:sp>
      <p:sp>
        <p:nvSpPr>
          <p:cNvPr id="23" name="pole tekstowe 22">
            <a:extLst>
              <a:ext uri="{FF2B5EF4-FFF2-40B4-BE49-F238E27FC236}">
                <a16:creationId xmlns:a16="http://schemas.microsoft.com/office/drawing/2014/main" id="{39832E15-9184-E861-B3FD-744399CC498F}"/>
              </a:ext>
            </a:extLst>
          </p:cNvPr>
          <p:cNvSpPr txBox="1"/>
          <p:nvPr/>
        </p:nvSpPr>
        <p:spPr>
          <a:xfrm>
            <a:off x="8999147" y="235390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Server</a:t>
            </a:r>
          </a:p>
        </p:txBody>
      </p:sp>
      <p:cxnSp>
        <p:nvCxnSpPr>
          <p:cNvPr id="24" name="Łącznik prosty ze strzałką 23">
            <a:extLst>
              <a:ext uri="{FF2B5EF4-FFF2-40B4-BE49-F238E27FC236}">
                <a16:creationId xmlns:a16="http://schemas.microsoft.com/office/drawing/2014/main" id="{782D57F3-3B97-AC45-E1E2-9CBA6249FB9C}"/>
              </a:ext>
            </a:extLst>
          </p:cNvPr>
          <p:cNvCxnSpPr/>
          <p:nvPr/>
        </p:nvCxnSpPr>
        <p:spPr>
          <a:xfrm>
            <a:off x="7086014" y="3178967"/>
            <a:ext cx="2326741" cy="479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Łącznik prosty ze strzałką 24">
            <a:extLst>
              <a:ext uri="{FF2B5EF4-FFF2-40B4-BE49-F238E27FC236}">
                <a16:creationId xmlns:a16="http://schemas.microsoft.com/office/drawing/2014/main" id="{BA34C266-F5E1-C482-B4C1-19001997D593}"/>
              </a:ext>
            </a:extLst>
          </p:cNvPr>
          <p:cNvCxnSpPr/>
          <p:nvPr/>
        </p:nvCxnSpPr>
        <p:spPr>
          <a:xfrm flipH="1">
            <a:off x="7058088" y="4231813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pole tekstowe 2">
            <a:extLst>
              <a:ext uri="{FF2B5EF4-FFF2-40B4-BE49-F238E27FC236}">
                <a16:creationId xmlns:a16="http://schemas.microsoft.com/office/drawing/2014/main" id="{3C15B160-63C3-9F66-57D3-89F49A42C02B}"/>
              </a:ext>
            </a:extLst>
          </p:cNvPr>
          <p:cNvSpPr txBox="1"/>
          <p:nvPr/>
        </p:nvSpPr>
        <p:spPr>
          <a:xfrm>
            <a:off x="7970240" y="2994301"/>
            <a:ext cx="797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NULL</a:t>
            </a:r>
          </a:p>
        </p:txBody>
      </p:sp>
      <p:sp>
        <p:nvSpPr>
          <p:cNvPr id="32" name="Znak mnożenia 31">
            <a:extLst>
              <a:ext uri="{FF2B5EF4-FFF2-40B4-BE49-F238E27FC236}">
                <a16:creationId xmlns:a16="http://schemas.microsoft.com/office/drawing/2014/main" id="{FE20EA9B-F561-65C9-AD9D-1B1F75CA3D8C}"/>
              </a:ext>
            </a:extLst>
          </p:cNvPr>
          <p:cNvSpPr/>
          <p:nvPr/>
        </p:nvSpPr>
        <p:spPr>
          <a:xfrm>
            <a:off x="9537828" y="3734416"/>
            <a:ext cx="554597" cy="533752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FF2766A4-99DD-EEA9-9051-229F61EFE6FF}"/>
              </a:ext>
            </a:extLst>
          </p:cNvPr>
          <p:cNvSpPr txBox="1"/>
          <p:nvPr/>
        </p:nvSpPr>
        <p:spPr>
          <a:xfrm>
            <a:off x="8021203" y="3995109"/>
            <a:ext cx="595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RST</a:t>
            </a:r>
          </a:p>
        </p:txBody>
      </p:sp>
      <p:sp>
        <p:nvSpPr>
          <p:cNvPr id="34" name="Znak mnożenia 33">
            <a:extLst>
              <a:ext uri="{FF2B5EF4-FFF2-40B4-BE49-F238E27FC236}">
                <a16:creationId xmlns:a16="http://schemas.microsoft.com/office/drawing/2014/main" id="{65B15844-5A9B-5F41-FDF7-3E40DF8741AB}"/>
              </a:ext>
            </a:extLst>
          </p:cNvPr>
          <p:cNvSpPr/>
          <p:nvPr/>
        </p:nvSpPr>
        <p:spPr>
          <a:xfrm>
            <a:off x="5183793" y="3681631"/>
            <a:ext cx="554597" cy="533752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35" name="Łącznik prosty ze strzałką 34">
            <a:extLst>
              <a:ext uri="{FF2B5EF4-FFF2-40B4-BE49-F238E27FC236}">
                <a16:creationId xmlns:a16="http://schemas.microsoft.com/office/drawing/2014/main" id="{45279996-FF34-53E0-51AD-B4E5EB1F8EFA}"/>
              </a:ext>
            </a:extLst>
          </p:cNvPr>
          <p:cNvCxnSpPr/>
          <p:nvPr/>
        </p:nvCxnSpPr>
        <p:spPr>
          <a:xfrm flipH="1">
            <a:off x="2667489" y="4215383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DBDF03DD-F852-E038-F7BB-7A047D74F695}"/>
              </a:ext>
            </a:extLst>
          </p:cNvPr>
          <p:cNvSpPr txBox="1"/>
          <p:nvPr/>
        </p:nvSpPr>
        <p:spPr>
          <a:xfrm>
            <a:off x="3550728" y="3978679"/>
            <a:ext cx="731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ICMP</a:t>
            </a:r>
          </a:p>
        </p:txBody>
      </p:sp>
      <p:pic>
        <p:nvPicPr>
          <p:cNvPr id="14" name="Grafika 13" descr="Zegar z wypełnieniem pełnym">
            <a:extLst>
              <a:ext uri="{FF2B5EF4-FFF2-40B4-BE49-F238E27FC236}">
                <a16:creationId xmlns:a16="http://schemas.microsoft.com/office/drawing/2014/main" id="{AF7FF4EC-8639-5CFD-A7BC-F92BE3F78D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90628" y="2051902"/>
            <a:ext cx="814811" cy="81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399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 err="1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Nse</a:t>
            </a:r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 – </a:t>
            </a:r>
            <a:r>
              <a:rPr lang="pl-PL" sz="3600" dirty="0" err="1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nmap</a:t>
            </a:r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 </a:t>
            </a:r>
            <a:r>
              <a:rPr lang="pl-PL" sz="3600" dirty="0" err="1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scripting</a:t>
            </a:r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 </a:t>
            </a:r>
            <a:r>
              <a:rPr lang="pl-PL" sz="3600" dirty="0" err="1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engine</a:t>
            </a:r>
            <a:endParaRPr lang="pl-PL" sz="3600" dirty="0">
              <a:latin typeface="Kohinoor Bangla Medium" panose="02000000000000000000" pitchFamily="2" charset="77"/>
              <a:cs typeface="Kohinoor Bangla Medium" panose="02000000000000000000" pitchFamily="2" charset="77"/>
            </a:endParaRP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2" name="Symbol zastępczy zawartości 6">
            <a:extLst>
              <a:ext uri="{FF2B5EF4-FFF2-40B4-BE49-F238E27FC236}">
                <a16:creationId xmlns:a16="http://schemas.microsoft.com/office/drawing/2014/main" id="{5D2F700A-B0BA-D498-45B8-5436B9737AB9}"/>
              </a:ext>
            </a:extLst>
          </p:cNvPr>
          <p:cNvSpPr txBox="1">
            <a:spLocks/>
          </p:cNvSpPr>
          <p:nvPr/>
        </p:nvSpPr>
        <p:spPr>
          <a:xfrm>
            <a:off x="1529841" y="1786876"/>
            <a:ext cx="9129131" cy="3572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Silnik wykonywania skryptów przy pomocy </a:t>
            </a:r>
            <a:r>
              <a:rPr lang="pl-PL" dirty="0" err="1"/>
              <a:t>Nmap</a:t>
            </a:r>
            <a:endParaRPr lang="pl-PL" dirty="0"/>
          </a:p>
          <a:p>
            <a:r>
              <a:rPr lang="pl-PL" dirty="0"/>
              <a:t>Wykorzystanie odpowiednich funkcjonalności, jak i podatności rozwiązań</a:t>
            </a:r>
          </a:p>
          <a:p>
            <a:r>
              <a:rPr lang="pl-PL" dirty="0"/>
              <a:t>Szeroka baza </a:t>
            </a:r>
            <a:r>
              <a:rPr lang="pl-PL" dirty="0" err="1"/>
              <a:t>pluginów</a:t>
            </a:r>
            <a:r>
              <a:rPr lang="pl-PL" dirty="0"/>
              <a:t> i konceptów</a:t>
            </a:r>
          </a:p>
          <a:p>
            <a:r>
              <a:rPr lang="pl-PL" dirty="0"/>
              <a:t>Możliwość tworzenia własnych skryptów</a:t>
            </a:r>
          </a:p>
          <a:p>
            <a:r>
              <a:rPr lang="pl-PL" dirty="0"/>
              <a:t>Baza projektu: </a:t>
            </a:r>
            <a:r>
              <a:rPr lang="pl-PL" i="1" dirty="0"/>
              <a:t>https://nmap.org/book/nse.html</a:t>
            </a:r>
          </a:p>
        </p:txBody>
      </p:sp>
    </p:spTree>
    <p:extLst>
      <p:ext uri="{BB962C8B-B14F-4D97-AF65-F5344CB8AC3E}">
        <p14:creationId xmlns:p14="http://schemas.microsoft.com/office/powerpoint/2010/main" val="3070597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1" y="2064598"/>
            <a:ext cx="9129131" cy="2152659"/>
          </a:xfrm>
        </p:spPr>
        <p:txBody>
          <a:bodyPr>
            <a:normAutofit/>
          </a:bodyPr>
          <a:lstStyle/>
          <a:p>
            <a:pPr algn="ctr"/>
            <a:r>
              <a:rPr lang="pl-PL" sz="72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Przegrałeś w grę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2" name="Symbol zastępczy zawartości 6">
            <a:extLst>
              <a:ext uri="{FF2B5EF4-FFF2-40B4-BE49-F238E27FC236}">
                <a16:creationId xmlns:a16="http://schemas.microsoft.com/office/drawing/2014/main" id="{5D2F700A-B0BA-D498-45B8-5436B9737AB9}"/>
              </a:ext>
            </a:extLst>
          </p:cNvPr>
          <p:cNvSpPr txBox="1">
            <a:spLocks/>
          </p:cNvSpPr>
          <p:nvPr/>
        </p:nvSpPr>
        <p:spPr>
          <a:xfrm>
            <a:off x="1529841" y="2301769"/>
            <a:ext cx="9129131" cy="22544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l-PL" i="1" dirty="0"/>
          </a:p>
        </p:txBody>
      </p:sp>
    </p:spTree>
    <p:extLst>
      <p:ext uri="{BB962C8B-B14F-4D97-AF65-F5344CB8AC3E}">
        <p14:creationId xmlns:p14="http://schemas.microsoft.com/office/powerpoint/2010/main" val="4108440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4" y="1620979"/>
            <a:ext cx="9129131" cy="3039898"/>
          </a:xfrm>
        </p:spPr>
        <p:txBody>
          <a:bodyPr>
            <a:normAutofit/>
          </a:bodyPr>
          <a:lstStyle/>
          <a:p>
            <a:pPr algn="ctr"/>
            <a:r>
              <a:rPr lang="pl-PL" sz="72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Część praktyczna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644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616134"/>
            <a:ext cx="9129131" cy="1051875"/>
          </a:xfrm>
        </p:spPr>
        <p:txBody>
          <a:bodyPr>
            <a:normAutofit fontScale="90000"/>
          </a:bodyPr>
          <a:lstStyle/>
          <a:p>
            <a:pPr algn="ctr"/>
            <a:r>
              <a:rPr lang="pl-PL" sz="3600" dirty="0">
                <a:cs typeface="Kohinoor Bangla Medium" panose="02000000000000000000" pitchFamily="2" charset="77"/>
              </a:rPr>
              <a:t>Jakie aspekty poruszymy Na dzisiejszych zajęciach</a:t>
            </a:r>
            <a:endParaRPr lang="pl-PL" dirty="0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3" y="1949605"/>
            <a:ext cx="9129131" cy="2958789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pl-PL" sz="2000" dirty="0"/>
              <a:t>Podstawy komunikacji sieciowej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pl-PL" sz="2000" dirty="0"/>
              <a:t>Czym jest enumeracja?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pl-PL" sz="2000" dirty="0"/>
              <a:t>Przegląd możliwości narzędzia „</a:t>
            </a:r>
            <a:r>
              <a:rPr lang="pl-PL" sz="2000" dirty="0" err="1"/>
              <a:t>nmap</a:t>
            </a:r>
            <a:r>
              <a:rPr lang="pl-PL" sz="2000" dirty="0"/>
              <a:t>”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pl-PL" sz="2000" dirty="0"/>
              <a:t>NSE – </a:t>
            </a:r>
            <a:r>
              <a:rPr lang="pl-PL" sz="2000" dirty="0" err="1"/>
              <a:t>Nmap</a:t>
            </a:r>
            <a:r>
              <a:rPr lang="pl-PL" sz="2000" dirty="0"/>
              <a:t> Scripting Engine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pl-PL" sz="2000" dirty="0"/>
              <a:t>Część praktyczna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Podstawy komunikacji sieciowej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pic>
        <p:nvPicPr>
          <p:cNvPr id="8" name="Grafika 7" descr="Komputer kontur">
            <a:extLst>
              <a:ext uri="{FF2B5EF4-FFF2-40B4-BE49-F238E27FC236}">
                <a16:creationId xmlns:a16="http://schemas.microsoft.com/office/drawing/2014/main" id="{6A6118CD-BCB7-1B9E-8FD2-FCD4455572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78841" y="1387328"/>
            <a:ext cx="1631132" cy="1631132"/>
          </a:xfrm>
          <a:prstGeom prst="rect">
            <a:avLst/>
          </a:prstGeom>
        </p:spPr>
      </p:pic>
      <p:pic>
        <p:nvPicPr>
          <p:cNvPr id="12" name="Grafika 11" descr="Baza danych kontur">
            <a:extLst>
              <a:ext uri="{FF2B5EF4-FFF2-40B4-BE49-F238E27FC236}">
                <a16:creationId xmlns:a16="http://schemas.microsoft.com/office/drawing/2014/main" id="{91240C73-95BA-BE7A-AB94-16D6631A60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497246" y="3712675"/>
            <a:ext cx="1250887" cy="1250887"/>
          </a:xfrm>
          <a:prstGeom prst="rect">
            <a:avLst/>
          </a:prstGeom>
        </p:spPr>
      </p:pic>
      <p:pic>
        <p:nvPicPr>
          <p:cNvPr id="13" name="Grafika 12" descr="Baza danych kontur">
            <a:extLst>
              <a:ext uri="{FF2B5EF4-FFF2-40B4-BE49-F238E27FC236}">
                <a16:creationId xmlns:a16="http://schemas.microsoft.com/office/drawing/2014/main" id="{186D3839-5919-6B53-5088-F1B0C357960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68963" y="3712674"/>
            <a:ext cx="1250887" cy="1250887"/>
          </a:xfrm>
          <a:prstGeom prst="rect">
            <a:avLst/>
          </a:prstGeom>
        </p:spPr>
      </p:pic>
      <p:pic>
        <p:nvPicPr>
          <p:cNvPr id="14" name="Grafika 13" descr="Baza danych kontur">
            <a:extLst>
              <a:ext uri="{FF2B5EF4-FFF2-40B4-BE49-F238E27FC236}">
                <a16:creationId xmlns:a16="http://schemas.microsoft.com/office/drawing/2014/main" id="{A568D803-B9FB-4869-87D0-B73EE546DF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43867" y="3712674"/>
            <a:ext cx="1250887" cy="1250887"/>
          </a:xfrm>
          <a:prstGeom prst="rect">
            <a:avLst/>
          </a:prstGeom>
        </p:spPr>
      </p:pic>
      <p:cxnSp>
        <p:nvCxnSpPr>
          <p:cNvPr id="16" name="Łącznik prosty ze strzałką 15">
            <a:extLst>
              <a:ext uri="{FF2B5EF4-FFF2-40B4-BE49-F238E27FC236}">
                <a16:creationId xmlns:a16="http://schemas.microsoft.com/office/drawing/2014/main" id="{0B42B73A-8FDD-8558-F0D0-E6C47D2F0909}"/>
              </a:ext>
            </a:extLst>
          </p:cNvPr>
          <p:cNvCxnSpPr>
            <a:cxnSpLocks/>
            <a:endCxn id="12" idx="0"/>
          </p:cNvCxnSpPr>
          <p:nvPr/>
        </p:nvCxnSpPr>
        <p:spPr>
          <a:xfrm flipH="1">
            <a:off x="3122690" y="2289589"/>
            <a:ext cx="2066452" cy="14230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Łącznik prosty ze strzałką 18">
            <a:extLst>
              <a:ext uri="{FF2B5EF4-FFF2-40B4-BE49-F238E27FC236}">
                <a16:creationId xmlns:a16="http://schemas.microsoft.com/office/drawing/2014/main" id="{EEFC50FF-B8B0-2138-4C42-5EFE198B440B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6094407" y="2697933"/>
            <a:ext cx="0" cy="1014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Łącznik prosty ze strzałką 20">
            <a:extLst>
              <a:ext uri="{FF2B5EF4-FFF2-40B4-BE49-F238E27FC236}">
                <a16:creationId xmlns:a16="http://schemas.microsoft.com/office/drawing/2014/main" id="{71361D61-5BC0-D15F-88F8-E0C88BF7C8D7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6999671" y="2289589"/>
            <a:ext cx="2069640" cy="1423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pole tekstowe 26">
            <a:extLst>
              <a:ext uri="{FF2B5EF4-FFF2-40B4-BE49-F238E27FC236}">
                <a16:creationId xmlns:a16="http://schemas.microsoft.com/office/drawing/2014/main" id="{973D5F63-CFAB-B341-E3A0-13A617CDEF73}"/>
              </a:ext>
            </a:extLst>
          </p:cNvPr>
          <p:cNvSpPr txBox="1"/>
          <p:nvPr/>
        </p:nvSpPr>
        <p:spPr>
          <a:xfrm>
            <a:off x="1827475" y="4965761"/>
            <a:ext cx="259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https://whitehats.pwr.edu.pl</a:t>
            </a:r>
          </a:p>
          <a:p>
            <a:pPr algn="ctr"/>
            <a:r>
              <a:rPr lang="pl-PL" sz="1200" dirty="0"/>
              <a:t>Port: 443</a:t>
            </a:r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0573C653-4A49-9C0D-0C30-6BE8DE70F6FB}"/>
              </a:ext>
            </a:extLst>
          </p:cNvPr>
          <p:cNvSpPr txBox="1"/>
          <p:nvPr/>
        </p:nvSpPr>
        <p:spPr>
          <a:xfrm>
            <a:off x="5025718" y="5009007"/>
            <a:ext cx="2137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https://google.com</a:t>
            </a:r>
          </a:p>
          <a:p>
            <a:pPr algn="ctr"/>
            <a:r>
              <a:rPr lang="pl-PL" sz="1200" dirty="0"/>
              <a:t>Port: 443</a:t>
            </a:r>
          </a:p>
        </p:txBody>
      </p:sp>
      <p:sp>
        <p:nvSpPr>
          <p:cNvPr id="30" name="pole tekstowe 29">
            <a:extLst>
              <a:ext uri="{FF2B5EF4-FFF2-40B4-BE49-F238E27FC236}">
                <a16:creationId xmlns:a16="http://schemas.microsoft.com/office/drawing/2014/main" id="{7752FB65-1FCC-9079-F7C4-76429303719C}"/>
              </a:ext>
            </a:extLst>
          </p:cNvPr>
          <p:cNvSpPr txBox="1"/>
          <p:nvPr/>
        </p:nvSpPr>
        <p:spPr>
          <a:xfrm>
            <a:off x="8000624" y="5015599"/>
            <a:ext cx="2137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https://youtube.com</a:t>
            </a:r>
          </a:p>
          <a:p>
            <a:pPr algn="ctr"/>
            <a:r>
              <a:rPr lang="pl-PL" sz="1200" dirty="0"/>
              <a:t>Port: 443</a:t>
            </a: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300CF05D-C334-B4C7-18DB-90A2F83FF0E3}"/>
              </a:ext>
            </a:extLst>
          </p:cNvPr>
          <p:cNvSpPr txBox="1"/>
          <p:nvPr/>
        </p:nvSpPr>
        <p:spPr>
          <a:xfrm>
            <a:off x="4109434" y="2019175"/>
            <a:ext cx="11694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Port: 45432</a:t>
            </a:r>
          </a:p>
        </p:txBody>
      </p:sp>
      <p:sp>
        <p:nvSpPr>
          <p:cNvPr id="32" name="pole tekstowe 31">
            <a:extLst>
              <a:ext uri="{FF2B5EF4-FFF2-40B4-BE49-F238E27FC236}">
                <a16:creationId xmlns:a16="http://schemas.microsoft.com/office/drawing/2014/main" id="{22566EE9-C3DD-774C-5B59-601594F9FB0A}"/>
              </a:ext>
            </a:extLst>
          </p:cNvPr>
          <p:cNvSpPr txBox="1"/>
          <p:nvPr/>
        </p:nvSpPr>
        <p:spPr>
          <a:xfrm>
            <a:off x="4969850" y="2829145"/>
            <a:ext cx="11694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Port: 52136</a:t>
            </a: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FB43A24B-2A43-603B-4B8B-089B32F3B82B}"/>
              </a:ext>
            </a:extLst>
          </p:cNvPr>
          <p:cNvSpPr txBox="1"/>
          <p:nvPr/>
        </p:nvSpPr>
        <p:spPr>
          <a:xfrm>
            <a:off x="6833731" y="2019174"/>
            <a:ext cx="11694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Port: 61623</a:t>
            </a:r>
          </a:p>
        </p:txBody>
      </p:sp>
    </p:spTree>
    <p:extLst>
      <p:ext uri="{BB962C8B-B14F-4D97-AF65-F5344CB8AC3E}">
        <p14:creationId xmlns:p14="http://schemas.microsoft.com/office/powerpoint/2010/main" val="909086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Podstawy komunikacji sieciowej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3BF3D7EE-A855-08AB-6882-49726A7F3CA9}"/>
              </a:ext>
            </a:extLst>
          </p:cNvPr>
          <p:cNvSpPr txBox="1"/>
          <p:nvPr/>
        </p:nvSpPr>
        <p:spPr>
          <a:xfrm>
            <a:off x="3720974" y="1531170"/>
            <a:ext cx="1765426" cy="578882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Warstwa aplikacji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135BC542-B7D9-E1D6-D697-08BC29AFA4F6}"/>
              </a:ext>
            </a:extLst>
          </p:cNvPr>
          <p:cNvSpPr txBox="1"/>
          <p:nvPr/>
        </p:nvSpPr>
        <p:spPr>
          <a:xfrm>
            <a:off x="3720974" y="2147332"/>
            <a:ext cx="1765426" cy="578882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Warstwa prezentacji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9801676F-EE44-2F87-114D-A9CD79FF4A4A}"/>
              </a:ext>
            </a:extLst>
          </p:cNvPr>
          <p:cNvSpPr txBox="1"/>
          <p:nvPr/>
        </p:nvSpPr>
        <p:spPr>
          <a:xfrm>
            <a:off x="3720974" y="2765340"/>
            <a:ext cx="1765426" cy="340519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Warstwa sesji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3D180DEE-5D0B-944B-475E-1933CADFC2FE}"/>
              </a:ext>
            </a:extLst>
          </p:cNvPr>
          <p:cNvSpPr txBox="1"/>
          <p:nvPr/>
        </p:nvSpPr>
        <p:spPr>
          <a:xfrm>
            <a:off x="3720974" y="3144985"/>
            <a:ext cx="1765426" cy="57888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Warstwa transportowa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42E5C71-3AD4-724F-0B7C-E5C010C6B3DB}"/>
              </a:ext>
            </a:extLst>
          </p:cNvPr>
          <p:cNvSpPr txBox="1"/>
          <p:nvPr/>
        </p:nvSpPr>
        <p:spPr>
          <a:xfrm>
            <a:off x="3720974" y="3762993"/>
            <a:ext cx="1765426" cy="578882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Warstwa sieciowa</a:t>
            </a: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4CEBD88D-0568-A793-6EBD-8CA7FB1B53ED}"/>
              </a:ext>
            </a:extLst>
          </p:cNvPr>
          <p:cNvSpPr txBox="1"/>
          <p:nvPr/>
        </p:nvSpPr>
        <p:spPr>
          <a:xfrm>
            <a:off x="3720974" y="4381001"/>
            <a:ext cx="1765426" cy="578882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Warstwa łącza danych</a:t>
            </a: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76202EA8-3574-DDC6-9877-28A64642090A}"/>
              </a:ext>
            </a:extLst>
          </p:cNvPr>
          <p:cNvSpPr txBox="1"/>
          <p:nvPr/>
        </p:nvSpPr>
        <p:spPr>
          <a:xfrm>
            <a:off x="3720974" y="4999009"/>
            <a:ext cx="1765426" cy="578882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Warstwa fizyczna</a:t>
            </a:r>
          </a:p>
        </p:txBody>
      </p:sp>
      <p:sp>
        <p:nvSpPr>
          <p:cNvPr id="20" name="Nawias klamrowy zamykający 19">
            <a:extLst>
              <a:ext uri="{FF2B5EF4-FFF2-40B4-BE49-F238E27FC236}">
                <a16:creationId xmlns:a16="http://schemas.microsoft.com/office/drawing/2014/main" id="{096DD635-3FF8-BDF6-3528-D2CC2F3C6482}"/>
              </a:ext>
            </a:extLst>
          </p:cNvPr>
          <p:cNvSpPr/>
          <p:nvPr/>
        </p:nvSpPr>
        <p:spPr>
          <a:xfrm>
            <a:off x="6612382" y="1531170"/>
            <a:ext cx="416459" cy="1574689"/>
          </a:xfrm>
          <a:prstGeom prst="rightBrace">
            <a:avLst>
              <a:gd name="adj1" fmla="val 8333"/>
              <a:gd name="adj2" fmla="val 56844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1FB10A69-AC06-1006-C3DF-23D10A597489}"/>
              </a:ext>
            </a:extLst>
          </p:cNvPr>
          <p:cNvSpPr txBox="1"/>
          <p:nvPr/>
        </p:nvSpPr>
        <p:spPr>
          <a:xfrm>
            <a:off x="7103534" y="2266513"/>
            <a:ext cx="1765426" cy="340519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Aplikacja</a:t>
            </a:r>
          </a:p>
        </p:txBody>
      </p:sp>
      <p:sp>
        <p:nvSpPr>
          <p:cNvPr id="23" name="pole tekstowe 22">
            <a:extLst>
              <a:ext uri="{FF2B5EF4-FFF2-40B4-BE49-F238E27FC236}">
                <a16:creationId xmlns:a16="http://schemas.microsoft.com/office/drawing/2014/main" id="{EF6E6085-BF58-F999-CEEA-F1A5A8834843}"/>
              </a:ext>
            </a:extLst>
          </p:cNvPr>
          <p:cNvSpPr txBox="1"/>
          <p:nvPr/>
        </p:nvSpPr>
        <p:spPr>
          <a:xfrm>
            <a:off x="7103534" y="3150065"/>
            <a:ext cx="1765426" cy="57888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Warstwa transportowa</a:t>
            </a:r>
          </a:p>
        </p:txBody>
      </p:sp>
      <p:sp>
        <p:nvSpPr>
          <p:cNvPr id="24" name="pole tekstowe 23">
            <a:extLst>
              <a:ext uri="{FF2B5EF4-FFF2-40B4-BE49-F238E27FC236}">
                <a16:creationId xmlns:a16="http://schemas.microsoft.com/office/drawing/2014/main" id="{75E9C56A-CC2B-979A-2A98-473C4099325F}"/>
              </a:ext>
            </a:extLst>
          </p:cNvPr>
          <p:cNvSpPr txBox="1"/>
          <p:nvPr/>
        </p:nvSpPr>
        <p:spPr>
          <a:xfrm>
            <a:off x="7103534" y="3882174"/>
            <a:ext cx="1765426" cy="340519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Internet</a:t>
            </a:r>
          </a:p>
        </p:txBody>
      </p:sp>
      <p:sp>
        <p:nvSpPr>
          <p:cNvPr id="25" name="pole tekstowe 24">
            <a:extLst>
              <a:ext uri="{FF2B5EF4-FFF2-40B4-BE49-F238E27FC236}">
                <a16:creationId xmlns:a16="http://schemas.microsoft.com/office/drawing/2014/main" id="{63C944A8-94DD-FC95-63A2-E657AC8B1322}"/>
              </a:ext>
            </a:extLst>
          </p:cNvPr>
          <p:cNvSpPr txBox="1"/>
          <p:nvPr/>
        </p:nvSpPr>
        <p:spPr>
          <a:xfrm>
            <a:off x="7103534" y="4669295"/>
            <a:ext cx="1765426" cy="578882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pl-PL" sz="1400" dirty="0"/>
              <a:t>Warstwa dostępu do sieci</a:t>
            </a:r>
          </a:p>
        </p:txBody>
      </p:sp>
      <p:sp>
        <p:nvSpPr>
          <p:cNvPr id="26" name="Nawias klamrowy zamykający 25">
            <a:extLst>
              <a:ext uri="{FF2B5EF4-FFF2-40B4-BE49-F238E27FC236}">
                <a16:creationId xmlns:a16="http://schemas.microsoft.com/office/drawing/2014/main" id="{19EC5596-0FBE-41B8-96EF-596ABB289E9B}"/>
              </a:ext>
            </a:extLst>
          </p:cNvPr>
          <p:cNvSpPr/>
          <p:nvPr/>
        </p:nvSpPr>
        <p:spPr>
          <a:xfrm>
            <a:off x="6612382" y="4375920"/>
            <a:ext cx="416459" cy="1201971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214AE94A-45F8-F9B9-CCC8-AADF2B7D6512}"/>
              </a:ext>
            </a:extLst>
          </p:cNvPr>
          <p:cNvSpPr txBox="1"/>
          <p:nvPr/>
        </p:nvSpPr>
        <p:spPr>
          <a:xfrm>
            <a:off x="1452999" y="2765340"/>
            <a:ext cx="17982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b="1" dirty="0"/>
              <a:t>Model ISO/OSI</a:t>
            </a:r>
          </a:p>
        </p:txBody>
      </p:sp>
      <p:sp>
        <p:nvSpPr>
          <p:cNvPr id="35" name="pole tekstowe 34">
            <a:extLst>
              <a:ext uri="{FF2B5EF4-FFF2-40B4-BE49-F238E27FC236}">
                <a16:creationId xmlns:a16="http://schemas.microsoft.com/office/drawing/2014/main" id="{CB8C161C-2446-B2DE-5A82-F7D875B27BBA}"/>
              </a:ext>
            </a:extLst>
          </p:cNvPr>
          <p:cNvSpPr txBox="1"/>
          <p:nvPr/>
        </p:nvSpPr>
        <p:spPr>
          <a:xfrm>
            <a:off x="8940798" y="2753956"/>
            <a:ext cx="17982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b="1" dirty="0"/>
              <a:t>Model TCP/IP</a:t>
            </a:r>
          </a:p>
        </p:txBody>
      </p: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DA4FCD10-BBE0-544C-DBA6-560416C2A76D}"/>
              </a:ext>
            </a:extLst>
          </p:cNvPr>
          <p:cNvSpPr txBox="1"/>
          <p:nvPr/>
        </p:nvSpPr>
        <p:spPr>
          <a:xfrm>
            <a:off x="5539127" y="2110052"/>
            <a:ext cx="111056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HTTP, Telnet, FTP, SMTP</a:t>
            </a:r>
          </a:p>
        </p:txBody>
      </p:sp>
      <p:sp>
        <p:nvSpPr>
          <p:cNvPr id="37" name="pole tekstowe 36">
            <a:extLst>
              <a:ext uri="{FF2B5EF4-FFF2-40B4-BE49-F238E27FC236}">
                <a16:creationId xmlns:a16="http://schemas.microsoft.com/office/drawing/2014/main" id="{C256F375-FD75-008C-0D71-846BAEB70BE9}"/>
              </a:ext>
            </a:extLst>
          </p:cNvPr>
          <p:cNvSpPr txBox="1"/>
          <p:nvPr/>
        </p:nvSpPr>
        <p:spPr>
          <a:xfrm>
            <a:off x="5523202" y="3283306"/>
            <a:ext cx="11105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TCP, UDP</a:t>
            </a:r>
          </a:p>
        </p:txBody>
      </p:sp>
      <p:sp>
        <p:nvSpPr>
          <p:cNvPr id="38" name="pole tekstowe 37">
            <a:extLst>
              <a:ext uri="{FF2B5EF4-FFF2-40B4-BE49-F238E27FC236}">
                <a16:creationId xmlns:a16="http://schemas.microsoft.com/office/drawing/2014/main" id="{696181CE-7E10-292A-37D8-62AF7B3864AC}"/>
              </a:ext>
            </a:extLst>
          </p:cNvPr>
          <p:cNvSpPr txBox="1"/>
          <p:nvPr/>
        </p:nvSpPr>
        <p:spPr>
          <a:xfrm>
            <a:off x="5539127" y="3902220"/>
            <a:ext cx="11105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IP, ICMP</a:t>
            </a:r>
          </a:p>
        </p:txBody>
      </p: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E0753C88-E02C-B592-CB7A-30246AB9EF1C}"/>
              </a:ext>
            </a:extLst>
          </p:cNvPr>
          <p:cNvSpPr txBox="1"/>
          <p:nvPr/>
        </p:nvSpPr>
        <p:spPr>
          <a:xfrm>
            <a:off x="5523202" y="4538490"/>
            <a:ext cx="11105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100" dirty="0"/>
              <a:t>ARP</a:t>
            </a:r>
          </a:p>
        </p:txBody>
      </p:sp>
    </p:spTree>
    <p:extLst>
      <p:ext uri="{BB962C8B-B14F-4D97-AF65-F5344CB8AC3E}">
        <p14:creationId xmlns:p14="http://schemas.microsoft.com/office/powerpoint/2010/main" val="3371133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Podstawy komunikacji sieciowej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2C6332E4-020B-2DE0-B4A6-2AB8AAB2E8A8}"/>
              </a:ext>
            </a:extLst>
          </p:cNvPr>
          <p:cNvSpPr txBox="1"/>
          <p:nvPr/>
        </p:nvSpPr>
        <p:spPr>
          <a:xfrm>
            <a:off x="3256730" y="1495842"/>
            <a:ext cx="1798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b="1" dirty="0"/>
              <a:t>TCP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D201A5D8-2E96-611D-95C9-2EC519A3A098}"/>
              </a:ext>
            </a:extLst>
          </p:cNvPr>
          <p:cNvSpPr txBox="1"/>
          <p:nvPr/>
        </p:nvSpPr>
        <p:spPr>
          <a:xfrm>
            <a:off x="7170252" y="1495842"/>
            <a:ext cx="1798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b="1" dirty="0"/>
              <a:t>UDP</a:t>
            </a:r>
          </a:p>
        </p:txBody>
      </p: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CEDDAE92-E51D-4E4A-702F-2C22563F74CB}"/>
              </a:ext>
            </a:extLst>
          </p:cNvPr>
          <p:cNvCxnSpPr/>
          <p:nvPr/>
        </p:nvCxnSpPr>
        <p:spPr>
          <a:xfrm>
            <a:off x="2788468" y="2496493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F811749A-8371-FC9F-0FFA-9D9C96EF301E}"/>
              </a:ext>
            </a:extLst>
          </p:cNvPr>
          <p:cNvCxnSpPr/>
          <p:nvPr/>
        </p:nvCxnSpPr>
        <p:spPr>
          <a:xfrm>
            <a:off x="5376250" y="2496492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pole tekstowe 8">
            <a:extLst>
              <a:ext uri="{FF2B5EF4-FFF2-40B4-BE49-F238E27FC236}">
                <a16:creationId xmlns:a16="http://schemas.microsoft.com/office/drawing/2014/main" id="{B2CF8260-11A4-20F1-73C8-1220B72BE8BD}"/>
              </a:ext>
            </a:extLst>
          </p:cNvPr>
          <p:cNvSpPr txBox="1"/>
          <p:nvPr/>
        </p:nvSpPr>
        <p:spPr>
          <a:xfrm>
            <a:off x="2249787" y="201906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Client</a:t>
            </a: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349D6815-0DCE-C1F5-6ADB-579A9BD8431E}"/>
              </a:ext>
            </a:extLst>
          </p:cNvPr>
          <p:cNvSpPr txBox="1"/>
          <p:nvPr/>
        </p:nvSpPr>
        <p:spPr>
          <a:xfrm>
            <a:off x="4837569" y="201906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Server</a:t>
            </a:r>
          </a:p>
        </p:txBody>
      </p:sp>
      <p:cxnSp>
        <p:nvCxnSpPr>
          <p:cNvPr id="18" name="Łącznik prosty ze strzałką 17">
            <a:extLst>
              <a:ext uri="{FF2B5EF4-FFF2-40B4-BE49-F238E27FC236}">
                <a16:creationId xmlns:a16="http://schemas.microsoft.com/office/drawing/2014/main" id="{4009DC5A-7E43-619E-3007-EA4E21C3BEDD}"/>
              </a:ext>
            </a:extLst>
          </p:cNvPr>
          <p:cNvCxnSpPr/>
          <p:nvPr/>
        </p:nvCxnSpPr>
        <p:spPr>
          <a:xfrm>
            <a:off x="2915216" y="2496492"/>
            <a:ext cx="2326741" cy="479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Łącznik prosty ze strzałką 21">
            <a:extLst>
              <a:ext uri="{FF2B5EF4-FFF2-40B4-BE49-F238E27FC236}">
                <a16:creationId xmlns:a16="http://schemas.microsoft.com/office/drawing/2014/main" id="{682E7513-CB0C-C24D-F924-A5FFE8AA3544}"/>
              </a:ext>
            </a:extLst>
          </p:cNvPr>
          <p:cNvCxnSpPr/>
          <p:nvPr/>
        </p:nvCxnSpPr>
        <p:spPr>
          <a:xfrm flipH="1">
            <a:off x="2915216" y="3399576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Łącznik prosty ze strzałką 22">
            <a:extLst>
              <a:ext uri="{FF2B5EF4-FFF2-40B4-BE49-F238E27FC236}">
                <a16:creationId xmlns:a16="http://schemas.microsoft.com/office/drawing/2014/main" id="{3D2DCEAE-19DC-EC28-A12F-93BBD8FDB376}"/>
              </a:ext>
            </a:extLst>
          </p:cNvPr>
          <p:cNvCxnSpPr/>
          <p:nvPr/>
        </p:nvCxnSpPr>
        <p:spPr>
          <a:xfrm flipH="1">
            <a:off x="2915215" y="3551951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Łącznik prosty ze strzałką 24">
            <a:extLst>
              <a:ext uri="{FF2B5EF4-FFF2-40B4-BE49-F238E27FC236}">
                <a16:creationId xmlns:a16="http://schemas.microsoft.com/office/drawing/2014/main" id="{9914B63F-D7A9-C3FA-63A8-2C5DB21F9148}"/>
              </a:ext>
            </a:extLst>
          </p:cNvPr>
          <p:cNvCxnSpPr>
            <a:cxnSpLocks/>
          </p:cNvCxnSpPr>
          <p:nvPr/>
        </p:nvCxnSpPr>
        <p:spPr>
          <a:xfrm>
            <a:off x="2915216" y="4252865"/>
            <a:ext cx="2326740" cy="417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6116BE24-3816-35AF-488D-88518960A6D8}"/>
              </a:ext>
            </a:extLst>
          </p:cNvPr>
          <p:cNvSpPr txBox="1"/>
          <p:nvPr/>
        </p:nvSpPr>
        <p:spPr>
          <a:xfrm>
            <a:off x="3838668" y="2404982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SYN</a:t>
            </a: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174B17C6-6931-4A8C-515E-EC5472EE6DE2}"/>
              </a:ext>
            </a:extLst>
          </p:cNvPr>
          <p:cNvSpPr txBox="1"/>
          <p:nvPr/>
        </p:nvSpPr>
        <p:spPr>
          <a:xfrm>
            <a:off x="3838668" y="3753205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ACK</a:t>
            </a:r>
          </a:p>
        </p:txBody>
      </p:sp>
      <p:sp>
        <p:nvSpPr>
          <p:cNvPr id="35" name="pole tekstowe 34">
            <a:extLst>
              <a:ext uri="{FF2B5EF4-FFF2-40B4-BE49-F238E27FC236}">
                <a16:creationId xmlns:a16="http://schemas.microsoft.com/office/drawing/2014/main" id="{FA8C051A-0CC1-9800-C382-CE21A29D06E0}"/>
              </a:ext>
            </a:extLst>
          </p:cNvPr>
          <p:cNvSpPr txBox="1"/>
          <p:nvPr/>
        </p:nvSpPr>
        <p:spPr>
          <a:xfrm>
            <a:off x="3838668" y="3227797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SYN</a:t>
            </a:r>
          </a:p>
        </p:txBody>
      </p: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D00FDDB0-C143-51AC-9C85-7DE5E0404A19}"/>
              </a:ext>
            </a:extLst>
          </p:cNvPr>
          <p:cNvSpPr txBox="1"/>
          <p:nvPr/>
        </p:nvSpPr>
        <p:spPr>
          <a:xfrm>
            <a:off x="3838668" y="4485750"/>
            <a:ext cx="81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ACK</a:t>
            </a:r>
          </a:p>
        </p:txBody>
      </p:sp>
      <p:cxnSp>
        <p:nvCxnSpPr>
          <p:cNvPr id="37" name="Łącznik prosty 36">
            <a:extLst>
              <a:ext uri="{FF2B5EF4-FFF2-40B4-BE49-F238E27FC236}">
                <a16:creationId xmlns:a16="http://schemas.microsoft.com/office/drawing/2014/main" id="{60E46F70-8E91-24C8-8847-0CF8E0008F5A}"/>
              </a:ext>
            </a:extLst>
          </p:cNvPr>
          <p:cNvCxnSpPr/>
          <p:nvPr/>
        </p:nvCxnSpPr>
        <p:spPr>
          <a:xfrm>
            <a:off x="6842910" y="2496492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Łącznik prosty 37">
            <a:extLst>
              <a:ext uri="{FF2B5EF4-FFF2-40B4-BE49-F238E27FC236}">
                <a16:creationId xmlns:a16="http://schemas.microsoft.com/office/drawing/2014/main" id="{834513AE-F7DE-4E74-48EC-1FD2EDE9A874}"/>
              </a:ext>
            </a:extLst>
          </p:cNvPr>
          <p:cNvCxnSpPr/>
          <p:nvPr/>
        </p:nvCxnSpPr>
        <p:spPr>
          <a:xfrm>
            <a:off x="9403532" y="2496492"/>
            <a:ext cx="0" cy="248970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pole tekstowe 38">
            <a:extLst>
              <a:ext uri="{FF2B5EF4-FFF2-40B4-BE49-F238E27FC236}">
                <a16:creationId xmlns:a16="http://schemas.microsoft.com/office/drawing/2014/main" id="{EBF27C43-304F-BF58-AD3D-CDA10C658E30}"/>
              </a:ext>
            </a:extLst>
          </p:cNvPr>
          <p:cNvSpPr txBox="1"/>
          <p:nvPr/>
        </p:nvSpPr>
        <p:spPr>
          <a:xfrm>
            <a:off x="6277069" y="201906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Client</a:t>
            </a:r>
          </a:p>
        </p:txBody>
      </p:sp>
      <p:sp>
        <p:nvSpPr>
          <p:cNvPr id="40" name="pole tekstowe 39">
            <a:extLst>
              <a:ext uri="{FF2B5EF4-FFF2-40B4-BE49-F238E27FC236}">
                <a16:creationId xmlns:a16="http://schemas.microsoft.com/office/drawing/2014/main" id="{3A8DFCC2-7A8D-CDB0-D4CD-D2FB20C8541E}"/>
              </a:ext>
            </a:extLst>
          </p:cNvPr>
          <p:cNvSpPr txBox="1"/>
          <p:nvPr/>
        </p:nvSpPr>
        <p:spPr>
          <a:xfrm>
            <a:off x="8864851" y="2019062"/>
            <a:ext cx="107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/>
              <a:t>Server</a:t>
            </a:r>
          </a:p>
        </p:txBody>
      </p:sp>
      <p:cxnSp>
        <p:nvCxnSpPr>
          <p:cNvPr id="43" name="Łącznik prosty ze strzałką 42">
            <a:extLst>
              <a:ext uri="{FF2B5EF4-FFF2-40B4-BE49-F238E27FC236}">
                <a16:creationId xmlns:a16="http://schemas.microsoft.com/office/drawing/2014/main" id="{7EF6EEBD-F136-ECAF-DE53-5AFEDCB70EA8}"/>
              </a:ext>
            </a:extLst>
          </p:cNvPr>
          <p:cNvCxnSpPr/>
          <p:nvPr/>
        </p:nvCxnSpPr>
        <p:spPr>
          <a:xfrm>
            <a:off x="6950043" y="2496492"/>
            <a:ext cx="2326741" cy="479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pole tekstowe 43">
            <a:extLst>
              <a:ext uri="{FF2B5EF4-FFF2-40B4-BE49-F238E27FC236}">
                <a16:creationId xmlns:a16="http://schemas.microsoft.com/office/drawing/2014/main" id="{2140EA3B-6840-FAEA-E729-69D0874BC24F}"/>
              </a:ext>
            </a:extLst>
          </p:cNvPr>
          <p:cNvSpPr txBox="1"/>
          <p:nvPr/>
        </p:nvSpPr>
        <p:spPr>
          <a:xfrm>
            <a:off x="7589065" y="2311826"/>
            <a:ext cx="1222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/>
              <a:t>Request</a:t>
            </a:r>
            <a:endParaRPr lang="pl-PL" dirty="0"/>
          </a:p>
        </p:txBody>
      </p:sp>
      <p:cxnSp>
        <p:nvCxnSpPr>
          <p:cNvPr id="45" name="Łącznik prosty ze strzałką 44">
            <a:extLst>
              <a:ext uri="{FF2B5EF4-FFF2-40B4-BE49-F238E27FC236}">
                <a16:creationId xmlns:a16="http://schemas.microsoft.com/office/drawing/2014/main" id="{23EED1E3-4D61-ED7E-AB04-5425D0572485}"/>
              </a:ext>
            </a:extLst>
          </p:cNvPr>
          <p:cNvCxnSpPr/>
          <p:nvPr/>
        </p:nvCxnSpPr>
        <p:spPr>
          <a:xfrm flipH="1">
            <a:off x="6950042" y="3165610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Łącznik prosty ze strzałką 45">
            <a:extLst>
              <a:ext uri="{FF2B5EF4-FFF2-40B4-BE49-F238E27FC236}">
                <a16:creationId xmlns:a16="http://schemas.microsoft.com/office/drawing/2014/main" id="{D9CE360C-D3A0-EB64-C492-63FD00940B38}"/>
              </a:ext>
            </a:extLst>
          </p:cNvPr>
          <p:cNvCxnSpPr>
            <a:cxnSpLocks/>
          </p:cNvCxnSpPr>
          <p:nvPr/>
        </p:nvCxnSpPr>
        <p:spPr>
          <a:xfrm flipH="1">
            <a:off x="8133029" y="3504837"/>
            <a:ext cx="1163371" cy="1918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Łącznik prosty ze strzałką 46">
            <a:extLst>
              <a:ext uri="{FF2B5EF4-FFF2-40B4-BE49-F238E27FC236}">
                <a16:creationId xmlns:a16="http://schemas.microsoft.com/office/drawing/2014/main" id="{E1905BF6-A40E-02FA-7501-A2E384C12D76}"/>
              </a:ext>
            </a:extLst>
          </p:cNvPr>
          <p:cNvCxnSpPr/>
          <p:nvPr/>
        </p:nvCxnSpPr>
        <p:spPr>
          <a:xfrm flipH="1">
            <a:off x="6969659" y="3849998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Łącznik prosty ze strzałką 47">
            <a:extLst>
              <a:ext uri="{FF2B5EF4-FFF2-40B4-BE49-F238E27FC236}">
                <a16:creationId xmlns:a16="http://schemas.microsoft.com/office/drawing/2014/main" id="{C309895B-4AC9-846C-D30A-46C826CC47B1}"/>
              </a:ext>
            </a:extLst>
          </p:cNvPr>
          <p:cNvCxnSpPr/>
          <p:nvPr/>
        </p:nvCxnSpPr>
        <p:spPr>
          <a:xfrm flipH="1">
            <a:off x="6959851" y="4185831"/>
            <a:ext cx="2326741" cy="341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pole tekstowe 48">
            <a:extLst>
              <a:ext uri="{FF2B5EF4-FFF2-40B4-BE49-F238E27FC236}">
                <a16:creationId xmlns:a16="http://schemas.microsoft.com/office/drawing/2014/main" id="{3A25B053-73CA-0E4E-4576-B950062FBFCB}"/>
              </a:ext>
            </a:extLst>
          </p:cNvPr>
          <p:cNvSpPr txBox="1"/>
          <p:nvPr/>
        </p:nvSpPr>
        <p:spPr>
          <a:xfrm>
            <a:off x="7516636" y="2931563"/>
            <a:ext cx="1222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/>
              <a:t>Response</a:t>
            </a:r>
            <a:endParaRPr lang="pl-PL" dirty="0"/>
          </a:p>
        </p:txBody>
      </p:sp>
      <p:sp>
        <p:nvSpPr>
          <p:cNvPr id="51" name="Dowolny kształt: kształt 50">
            <a:extLst>
              <a:ext uri="{FF2B5EF4-FFF2-40B4-BE49-F238E27FC236}">
                <a16:creationId xmlns:a16="http://schemas.microsoft.com/office/drawing/2014/main" id="{E123F7CD-7458-9BA3-ED29-437E6C77E6A6}"/>
              </a:ext>
            </a:extLst>
          </p:cNvPr>
          <p:cNvSpPr/>
          <p:nvPr/>
        </p:nvSpPr>
        <p:spPr>
          <a:xfrm>
            <a:off x="8062690" y="3476531"/>
            <a:ext cx="148803" cy="426556"/>
          </a:xfrm>
          <a:custGeom>
            <a:avLst/>
            <a:gdLst>
              <a:gd name="connsiteX0" fmla="*/ 67322 w 148803"/>
              <a:gd name="connsiteY0" fmla="*/ 0 h 426556"/>
              <a:gd name="connsiteX1" fmla="*/ 13001 w 148803"/>
              <a:gd name="connsiteY1" fmla="*/ 18107 h 426556"/>
              <a:gd name="connsiteX2" fmla="*/ 76375 w 148803"/>
              <a:gd name="connsiteY2" fmla="*/ 99588 h 426556"/>
              <a:gd name="connsiteX3" fmla="*/ 94482 w 148803"/>
              <a:gd name="connsiteY3" fmla="*/ 208229 h 426556"/>
              <a:gd name="connsiteX4" fmla="*/ 58268 w 148803"/>
              <a:gd name="connsiteY4" fmla="*/ 235390 h 426556"/>
              <a:gd name="connsiteX5" fmla="*/ 67322 w 148803"/>
              <a:gd name="connsiteY5" fmla="*/ 271604 h 426556"/>
              <a:gd name="connsiteX6" fmla="*/ 94482 w 148803"/>
              <a:gd name="connsiteY6" fmla="*/ 307818 h 426556"/>
              <a:gd name="connsiteX7" fmla="*/ 112589 w 148803"/>
              <a:gd name="connsiteY7" fmla="*/ 334978 h 426556"/>
              <a:gd name="connsiteX8" fmla="*/ 67322 w 148803"/>
              <a:gd name="connsiteY8" fmla="*/ 389299 h 426556"/>
              <a:gd name="connsiteX9" fmla="*/ 148803 w 148803"/>
              <a:gd name="connsiteY9" fmla="*/ 425513 h 426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8803" h="426556">
                <a:moveTo>
                  <a:pt x="67322" y="0"/>
                </a:moveTo>
                <a:cubicBezTo>
                  <a:pt x="49215" y="6036"/>
                  <a:pt x="21537" y="1036"/>
                  <a:pt x="13001" y="18107"/>
                </a:cubicBezTo>
                <a:cubicBezTo>
                  <a:pt x="-27962" y="100032"/>
                  <a:pt x="37510" y="93110"/>
                  <a:pt x="76375" y="99588"/>
                </a:cubicBezTo>
                <a:cubicBezTo>
                  <a:pt x="101536" y="141522"/>
                  <a:pt x="121764" y="153666"/>
                  <a:pt x="94482" y="208229"/>
                </a:cubicBezTo>
                <a:cubicBezTo>
                  <a:pt x="87734" y="221725"/>
                  <a:pt x="70339" y="226336"/>
                  <a:pt x="58268" y="235390"/>
                </a:cubicBezTo>
                <a:cubicBezTo>
                  <a:pt x="61286" y="247461"/>
                  <a:pt x="61757" y="260475"/>
                  <a:pt x="67322" y="271604"/>
                </a:cubicBezTo>
                <a:cubicBezTo>
                  <a:pt x="74070" y="285100"/>
                  <a:pt x="85712" y="295540"/>
                  <a:pt x="94482" y="307818"/>
                </a:cubicBezTo>
                <a:cubicBezTo>
                  <a:pt x="100806" y="316672"/>
                  <a:pt x="106553" y="325925"/>
                  <a:pt x="112589" y="334978"/>
                </a:cubicBezTo>
                <a:cubicBezTo>
                  <a:pt x="97500" y="353085"/>
                  <a:pt x="69667" y="365846"/>
                  <a:pt x="67322" y="389299"/>
                </a:cubicBezTo>
                <a:cubicBezTo>
                  <a:pt x="62634" y="436183"/>
                  <a:pt x="132047" y="425513"/>
                  <a:pt x="148803" y="425513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3726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Podstawy komunikacji sieciowej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pic>
        <p:nvPicPr>
          <p:cNvPr id="3" name="Grafika 2" descr="Baza danych kontur">
            <a:extLst>
              <a:ext uri="{FF2B5EF4-FFF2-40B4-BE49-F238E27FC236}">
                <a16:creationId xmlns:a16="http://schemas.microsoft.com/office/drawing/2014/main" id="{C2D2E055-4EB9-9A43-7BFE-EDB8002246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24269" y="2294354"/>
            <a:ext cx="2187165" cy="2187165"/>
          </a:xfrm>
          <a:prstGeom prst="rect">
            <a:avLst/>
          </a:prstGeom>
        </p:spPr>
      </p:pic>
      <p:cxnSp>
        <p:nvCxnSpPr>
          <p:cNvPr id="8" name="Łącznik prosty ze strzałką 7">
            <a:extLst>
              <a:ext uri="{FF2B5EF4-FFF2-40B4-BE49-F238E27FC236}">
                <a16:creationId xmlns:a16="http://schemas.microsoft.com/office/drawing/2014/main" id="{B917295F-D5C4-8821-90B8-972D8E754648}"/>
              </a:ext>
            </a:extLst>
          </p:cNvPr>
          <p:cNvCxnSpPr>
            <a:cxnSpLocks/>
          </p:cNvCxnSpPr>
          <p:nvPr/>
        </p:nvCxnSpPr>
        <p:spPr>
          <a:xfrm flipV="1">
            <a:off x="4843604" y="2253103"/>
            <a:ext cx="1616122" cy="691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Łącznik prosty ze strzałką 8">
            <a:extLst>
              <a:ext uri="{FF2B5EF4-FFF2-40B4-BE49-F238E27FC236}">
                <a16:creationId xmlns:a16="http://schemas.microsoft.com/office/drawing/2014/main" id="{AC1234E0-53B1-A539-2A70-019D083B1F96}"/>
              </a:ext>
            </a:extLst>
          </p:cNvPr>
          <p:cNvCxnSpPr>
            <a:cxnSpLocks/>
          </p:cNvCxnSpPr>
          <p:nvPr/>
        </p:nvCxnSpPr>
        <p:spPr>
          <a:xfrm flipV="1">
            <a:off x="4843604" y="3034972"/>
            <a:ext cx="1616122" cy="352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Łącznik prosty ze strzałką 22">
            <a:extLst>
              <a:ext uri="{FF2B5EF4-FFF2-40B4-BE49-F238E27FC236}">
                <a16:creationId xmlns:a16="http://schemas.microsoft.com/office/drawing/2014/main" id="{8A3DA1FD-72E5-3D79-7B04-CBA2253B7B94}"/>
              </a:ext>
            </a:extLst>
          </p:cNvPr>
          <p:cNvCxnSpPr>
            <a:cxnSpLocks/>
          </p:cNvCxnSpPr>
          <p:nvPr/>
        </p:nvCxnSpPr>
        <p:spPr>
          <a:xfrm>
            <a:off x="4843604" y="4061234"/>
            <a:ext cx="1616122" cy="691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Łącznik prosty ze strzałką 23">
            <a:extLst>
              <a:ext uri="{FF2B5EF4-FFF2-40B4-BE49-F238E27FC236}">
                <a16:creationId xmlns:a16="http://schemas.microsoft.com/office/drawing/2014/main" id="{AA820C9C-78B0-2C46-B457-EFF3EE9B481B}"/>
              </a:ext>
            </a:extLst>
          </p:cNvPr>
          <p:cNvCxnSpPr>
            <a:cxnSpLocks/>
          </p:cNvCxnSpPr>
          <p:nvPr/>
        </p:nvCxnSpPr>
        <p:spPr>
          <a:xfrm>
            <a:off x="4843604" y="3651579"/>
            <a:ext cx="1616122" cy="352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pole tekstowe 24">
            <a:extLst>
              <a:ext uri="{FF2B5EF4-FFF2-40B4-BE49-F238E27FC236}">
                <a16:creationId xmlns:a16="http://schemas.microsoft.com/office/drawing/2014/main" id="{257BB762-2444-A109-A0AF-C74B24D78F2D}"/>
              </a:ext>
            </a:extLst>
          </p:cNvPr>
          <p:cNvSpPr txBox="1"/>
          <p:nvPr/>
        </p:nvSpPr>
        <p:spPr>
          <a:xfrm>
            <a:off x="6506255" y="2022270"/>
            <a:ext cx="1919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SSH (TCP)</a:t>
            </a:r>
          </a:p>
        </p:txBody>
      </p: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261CDFCF-A3B9-91AC-CACA-6FB89120D028}"/>
              </a:ext>
            </a:extLst>
          </p:cNvPr>
          <p:cNvSpPr txBox="1"/>
          <p:nvPr/>
        </p:nvSpPr>
        <p:spPr>
          <a:xfrm>
            <a:off x="6506255" y="2850306"/>
            <a:ext cx="2411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HTTP(S) (TCP)</a:t>
            </a:r>
          </a:p>
        </p:txBody>
      </p:sp>
      <p:sp>
        <p:nvSpPr>
          <p:cNvPr id="27" name="pole tekstowe 26">
            <a:extLst>
              <a:ext uri="{FF2B5EF4-FFF2-40B4-BE49-F238E27FC236}">
                <a16:creationId xmlns:a16="http://schemas.microsoft.com/office/drawing/2014/main" id="{D2188A89-7ED0-464E-5462-1E7AD992526A}"/>
              </a:ext>
            </a:extLst>
          </p:cNvPr>
          <p:cNvSpPr txBox="1"/>
          <p:nvPr/>
        </p:nvSpPr>
        <p:spPr>
          <a:xfrm>
            <a:off x="6506255" y="3773711"/>
            <a:ext cx="18728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NTP (UDP)</a:t>
            </a:r>
          </a:p>
        </p:txBody>
      </p: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34DD7C24-D432-0BA6-31BF-9E246BC798E4}"/>
              </a:ext>
            </a:extLst>
          </p:cNvPr>
          <p:cNvSpPr txBox="1"/>
          <p:nvPr/>
        </p:nvSpPr>
        <p:spPr>
          <a:xfrm>
            <a:off x="6506255" y="4533455"/>
            <a:ext cx="18728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FTP (TCP)</a:t>
            </a:r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366911AA-342E-4D67-B2FE-EEE10AA7E62E}"/>
              </a:ext>
            </a:extLst>
          </p:cNvPr>
          <p:cNvSpPr txBox="1"/>
          <p:nvPr/>
        </p:nvSpPr>
        <p:spPr>
          <a:xfrm rot="20252619">
            <a:off x="4868385" y="2375290"/>
            <a:ext cx="11694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Port: 22</a:t>
            </a:r>
          </a:p>
        </p:txBody>
      </p:sp>
      <p:sp>
        <p:nvSpPr>
          <p:cNvPr id="30" name="pole tekstowe 29">
            <a:extLst>
              <a:ext uri="{FF2B5EF4-FFF2-40B4-BE49-F238E27FC236}">
                <a16:creationId xmlns:a16="http://schemas.microsoft.com/office/drawing/2014/main" id="{FF9C7B12-5D1F-47B1-7ED5-D3F0ADE40522}"/>
              </a:ext>
            </a:extLst>
          </p:cNvPr>
          <p:cNvSpPr txBox="1"/>
          <p:nvPr/>
        </p:nvSpPr>
        <p:spPr>
          <a:xfrm rot="20844036">
            <a:off x="4866925" y="2941283"/>
            <a:ext cx="1413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Port: 80/443</a:t>
            </a:r>
          </a:p>
        </p:txBody>
      </p:sp>
      <p:sp>
        <p:nvSpPr>
          <p:cNvPr id="31" name="pole tekstowe 30">
            <a:extLst>
              <a:ext uri="{FF2B5EF4-FFF2-40B4-BE49-F238E27FC236}">
                <a16:creationId xmlns:a16="http://schemas.microsoft.com/office/drawing/2014/main" id="{C638E12E-2A35-67A5-113F-663EBCB34A67}"/>
              </a:ext>
            </a:extLst>
          </p:cNvPr>
          <p:cNvSpPr txBox="1"/>
          <p:nvPr/>
        </p:nvSpPr>
        <p:spPr>
          <a:xfrm rot="691914">
            <a:off x="4945075" y="3536749"/>
            <a:ext cx="1413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Port: 123</a:t>
            </a: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0ED7FDB6-A4EA-F0A3-B464-AC35D4317252}"/>
              </a:ext>
            </a:extLst>
          </p:cNvPr>
          <p:cNvSpPr txBox="1"/>
          <p:nvPr/>
        </p:nvSpPr>
        <p:spPr>
          <a:xfrm rot="1231767">
            <a:off x="4935346" y="4119336"/>
            <a:ext cx="1413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200" dirty="0"/>
              <a:t>Port: 20 + 21</a:t>
            </a:r>
          </a:p>
        </p:txBody>
      </p:sp>
      <p:sp>
        <p:nvSpPr>
          <p:cNvPr id="34" name="pole tekstowe 33">
            <a:extLst>
              <a:ext uri="{FF2B5EF4-FFF2-40B4-BE49-F238E27FC236}">
                <a16:creationId xmlns:a16="http://schemas.microsoft.com/office/drawing/2014/main" id="{9423EE61-0C13-0BA1-D917-D07F31D3785C}"/>
              </a:ext>
            </a:extLst>
          </p:cNvPr>
          <p:cNvSpPr txBox="1"/>
          <p:nvPr/>
        </p:nvSpPr>
        <p:spPr>
          <a:xfrm>
            <a:off x="3422047" y="2011483"/>
            <a:ext cx="1919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2956099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Czym jest enumeracja?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1B4B83B4-8B9B-50A4-2496-826E0F0B8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2006" y="1690388"/>
            <a:ext cx="3810275" cy="3719713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l-PL" sz="2000" b="1" dirty="0"/>
              <a:t>Fazy testu penetracyjnego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2000" dirty="0"/>
              <a:t>Wstęp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2000" dirty="0"/>
              <a:t>Zbieranie informacji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2000" dirty="0"/>
              <a:t>Modelowanie zagrożeń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2000" dirty="0"/>
              <a:t>Analiza podatności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2000" dirty="0" err="1"/>
              <a:t>Eksploitacja</a:t>
            </a:r>
            <a:endParaRPr lang="pl-PL" sz="20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2000" dirty="0"/>
              <a:t>Post-</a:t>
            </a:r>
            <a:r>
              <a:rPr lang="pl-PL" sz="2000" dirty="0" err="1"/>
              <a:t>Eksploitacja</a:t>
            </a:r>
            <a:endParaRPr lang="pl-PL" sz="20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pl-PL" sz="2000" dirty="0"/>
              <a:t>Raport</a:t>
            </a:r>
          </a:p>
          <a:p>
            <a:pPr marL="0" indent="0">
              <a:lnSpc>
                <a:spcPct val="100000"/>
              </a:lnSpc>
              <a:buNone/>
            </a:pPr>
            <a:endParaRPr lang="pl-PL" sz="1800" dirty="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2332381B-0893-D72B-7040-CBA076FE5C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07" y="2064773"/>
            <a:ext cx="3254001" cy="3511608"/>
          </a:xfrm>
          <a:prstGeom prst="rect">
            <a:avLst/>
          </a:prstGeom>
        </p:spPr>
      </p:pic>
      <p:sp>
        <p:nvSpPr>
          <p:cNvPr id="9" name="Owal 8">
            <a:extLst>
              <a:ext uri="{FF2B5EF4-FFF2-40B4-BE49-F238E27FC236}">
                <a16:creationId xmlns:a16="http://schemas.microsoft.com/office/drawing/2014/main" id="{3B4FBA62-729E-F02A-4794-BDA4EABC986A}"/>
              </a:ext>
            </a:extLst>
          </p:cNvPr>
          <p:cNvSpPr/>
          <p:nvPr/>
        </p:nvSpPr>
        <p:spPr>
          <a:xfrm>
            <a:off x="2364189" y="2448834"/>
            <a:ext cx="6091748" cy="597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85AE3AFD-51C1-625F-1F61-29BDB5F71A79}"/>
              </a:ext>
            </a:extLst>
          </p:cNvPr>
          <p:cNvSpPr/>
          <p:nvPr/>
        </p:nvSpPr>
        <p:spPr>
          <a:xfrm>
            <a:off x="2364189" y="2905282"/>
            <a:ext cx="6091748" cy="597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14" name="Łącznik prosty ze strzałką 13">
            <a:extLst>
              <a:ext uri="{FF2B5EF4-FFF2-40B4-BE49-F238E27FC236}">
                <a16:creationId xmlns:a16="http://schemas.microsoft.com/office/drawing/2014/main" id="{60E52191-A028-5016-FA3A-4E7C33F7C44A}"/>
              </a:ext>
            </a:extLst>
          </p:cNvPr>
          <p:cNvCxnSpPr>
            <a:cxnSpLocks/>
          </p:cNvCxnSpPr>
          <p:nvPr/>
        </p:nvCxnSpPr>
        <p:spPr>
          <a:xfrm flipH="1">
            <a:off x="8582685" y="2747598"/>
            <a:ext cx="108641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Łącznik prosty ze strzałką 15">
            <a:extLst>
              <a:ext uri="{FF2B5EF4-FFF2-40B4-BE49-F238E27FC236}">
                <a16:creationId xmlns:a16="http://schemas.microsoft.com/office/drawing/2014/main" id="{33443B58-5047-6953-A13E-3BA59256D11E}"/>
              </a:ext>
            </a:extLst>
          </p:cNvPr>
          <p:cNvCxnSpPr>
            <a:cxnSpLocks/>
          </p:cNvCxnSpPr>
          <p:nvPr/>
        </p:nvCxnSpPr>
        <p:spPr>
          <a:xfrm flipH="1">
            <a:off x="8582685" y="3204046"/>
            <a:ext cx="108641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960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Czym jest enumeracja?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FD1C5ADC-C4E6-49F4-34F3-057F595F34BA}"/>
              </a:ext>
            </a:extLst>
          </p:cNvPr>
          <p:cNvSpPr txBox="1"/>
          <p:nvPr/>
        </p:nvSpPr>
        <p:spPr>
          <a:xfrm>
            <a:off x="2382486" y="1515272"/>
            <a:ext cx="7423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dirty="0"/>
              <a:t>1, 2, 3, 4, …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7CB0825D-F831-EA88-D18A-C65237C79673}"/>
              </a:ext>
            </a:extLst>
          </p:cNvPr>
          <p:cNvSpPr txBox="1"/>
          <p:nvPr/>
        </p:nvSpPr>
        <p:spPr>
          <a:xfrm>
            <a:off x="2382486" y="2334306"/>
            <a:ext cx="7423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dirty="0"/>
              <a:t>/</a:t>
            </a:r>
            <a:r>
              <a:rPr lang="pl-PL" sz="4000" dirty="0" err="1"/>
              <a:t>home</a:t>
            </a:r>
            <a:r>
              <a:rPr lang="pl-PL" sz="4000" dirty="0"/>
              <a:t>, /</a:t>
            </a:r>
            <a:r>
              <a:rPr lang="pl-PL" sz="4000" dirty="0" err="1"/>
              <a:t>root</a:t>
            </a:r>
            <a:r>
              <a:rPr lang="pl-PL" sz="4000" dirty="0"/>
              <a:t>, /</a:t>
            </a:r>
            <a:r>
              <a:rPr lang="pl-PL" sz="4000" dirty="0" err="1"/>
              <a:t>etc</a:t>
            </a:r>
            <a:r>
              <a:rPr lang="pl-PL" sz="4000" dirty="0"/>
              <a:t>, …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9D01F297-F584-14AE-F683-4A5F9961086D}"/>
              </a:ext>
            </a:extLst>
          </p:cNvPr>
          <p:cNvSpPr txBox="1"/>
          <p:nvPr/>
        </p:nvSpPr>
        <p:spPr>
          <a:xfrm>
            <a:off x="1141411" y="3288298"/>
            <a:ext cx="98404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dirty="0"/>
              <a:t>/folder/f1.txt, /folder/f2.txt, …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A7916330-1956-7EA9-9FE7-027694939B8D}"/>
              </a:ext>
            </a:extLst>
          </p:cNvPr>
          <p:cNvSpPr txBox="1"/>
          <p:nvPr/>
        </p:nvSpPr>
        <p:spPr>
          <a:xfrm>
            <a:off x="1174186" y="4109429"/>
            <a:ext cx="98404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dirty="0" err="1"/>
              <a:t>ssh:tcp</a:t>
            </a:r>
            <a:r>
              <a:rPr lang="pl-PL" sz="4000" dirty="0"/>
              <a:t>/22, https:tcp/443, </a:t>
            </a:r>
            <a:r>
              <a:rPr lang="pl-PL" sz="4000" dirty="0" err="1"/>
              <a:t>postgres:tcp</a:t>
            </a:r>
            <a:r>
              <a:rPr lang="pl-PL" sz="4000" dirty="0"/>
              <a:t>/5432, …</a:t>
            </a:r>
          </a:p>
        </p:txBody>
      </p:sp>
    </p:spTree>
    <p:extLst>
      <p:ext uri="{BB962C8B-B14F-4D97-AF65-F5344CB8AC3E}">
        <p14:creationId xmlns:p14="http://schemas.microsoft.com/office/powerpoint/2010/main" val="3782412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Czym jest enumeracja?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2" name="Symbol zastępczy zawartości 6">
            <a:extLst>
              <a:ext uri="{FF2B5EF4-FFF2-40B4-BE49-F238E27FC236}">
                <a16:creationId xmlns:a16="http://schemas.microsoft.com/office/drawing/2014/main" id="{5D2F700A-B0BA-D498-45B8-5436B9737AB9}"/>
              </a:ext>
            </a:extLst>
          </p:cNvPr>
          <p:cNvSpPr txBox="1">
            <a:spLocks/>
          </p:cNvSpPr>
          <p:nvPr/>
        </p:nvSpPr>
        <p:spPr>
          <a:xfrm>
            <a:off x="1529841" y="2301769"/>
            <a:ext cx="9129131" cy="22544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Znamy pełen zbiór oczekiwanych rezultatów</a:t>
            </a:r>
          </a:p>
          <a:p>
            <a:r>
              <a:rPr lang="pl-PL" dirty="0"/>
              <a:t>Dla konkretnego przypadku określamy ów rezultaty</a:t>
            </a:r>
          </a:p>
          <a:p>
            <a:r>
              <a:rPr lang="pl-PL" dirty="0"/>
              <a:t>Na podstawie obserwacji możemy dostosować sposób działania i znaleźć wektor ataku</a:t>
            </a:r>
          </a:p>
        </p:txBody>
      </p:sp>
    </p:spTree>
    <p:extLst>
      <p:ext uri="{BB962C8B-B14F-4D97-AF65-F5344CB8AC3E}">
        <p14:creationId xmlns:p14="http://schemas.microsoft.com/office/powerpoint/2010/main" val="396150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bwód">
  <a:themeElements>
    <a:clrScheme name="Odcienie szarości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Niestandardowy 1">
      <a:majorFont>
        <a:latin typeface="Consolas"/>
        <a:ea typeface=""/>
        <a:cs typeface=""/>
      </a:majorFont>
      <a:minorFont>
        <a:latin typeface="Consolas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479_TF22898775_Win32" id="{FF195C7F-A572-41D9-B1A0-3869BA08D0E9}" vid="{6615C42C-5104-4BB5-B8A2-BD35C0AFF235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518BD99-41E9-467C-9777-74587F831718}">
  <ds:schemaRefs>
    <ds:schemaRef ds:uri="71af3243-3dd4-4a8d-8c0d-dd76da1f02a5"/>
    <ds:schemaRef ds:uri="http://purl.org/dc/terms/"/>
    <ds:schemaRef ds:uri="http://schemas.microsoft.com/office/2006/documentManagement/types"/>
    <ds:schemaRef ds:uri="http://purl.org/dc/dcmitype/"/>
    <ds:schemaRef ds:uri="16c05727-aa75-4e4a-9b5f-8a80a1165891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Projekt Nowoczesny</Template>
  <TotalTime>707</TotalTime>
  <Words>454</Words>
  <Application>Microsoft Office PowerPoint</Application>
  <PresentationFormat>Panoramiczny</PresentationFormat>
  <Paragraphs>156</Paragraphs>
  <Slides>17</Slides>
  <Notes>17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17</vt:i4>
      </vt:variant>
    </vt:vector>
  </HeadingPairs>
  <TitlesOfParts>
    <vt:vector size="22" baseType="lpstr">
      <vt:lpstr>Arial</vt:lpstr>
      <vt:lpstr>Calibri</vt:lpstr>
      <vt:lpstr>Consolas</vt:lpstr>
      <vt:lpstr>Kohinoor Bangla Medium</vt:lpstr>
      <vt:lpstr>Obwód</vt:lpstr>
      <vt:lpstr>Kurs Pentestera 22/23 Enumeracja</vt:lpstr>
      <vt:lpstr>Jakie aspekty poruszymy Na dzisiejszych zajęciach</vt:lpstr>
      <vt:lpstr>Podstawy komunikacji sieciowej</vt:lpstr>
      <vt:lpstr>Podstawy komunikacji sieciowej</vt:lpstr>
      <vt:lpstr>Podstawy komunikacji sieciowej</vt:lpstr>
      <vt:lpstr>Podstawy komunikacji sieciowej</vt:lpstr>
      <vt:lpstr>Czym jest enumeracja?</vt:lpstr>
      <vt:lpstr>Czym jest enumeracja?</vt:lpstr>
      <vt:lpstr>Czym jest enumeracja?</vt:lpstr>
      <vt:lpstr>NMAP</vt:lpstr>
      <vt:lpstr>Nmap - możliwości</vt:lpstr>
      <vt:lpstr>NMAP – Typy skanów (1)</vt:lpstr>
      <vt:lpstr>NMAP – Typy skanów (2)</vt:lpstr>
      <vt:lpstr>NMAP – Typy skanów (3)</vt:lpstr>
      <vt:lpstr>Nse – nmap scripting engine</vt:lpstr>
      <vt:lpstr>Przegrałeś w grę</vt:lpstr>
      <vt:lpstr>Część praktyczna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Kurs Pentestera 22/23 Wprowadzenie</dc:title>
  <dc:creator>Łukasz Dolata (252993)</dc:creator>
  <cp:lastModifiedBy>Maksymilian Górski</cp:lastModifiedBy>
  <cp:revision>41</cp:revision>
  <dcterms:created xsi:type="dcterms:W3CDTF">2022-11-02T13:31:49Z</dcterms:created>
  <dcterms:modified xsi:type="dcterms:W3CDTF">2022-11-22T23:49:19Z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